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charts/chart13.xml" ContentType="application/vnd.openxmlformats-officedocument.drawingml.chart+xml"/>
  <Override PartName="/ppt/slides/slide14.xml" ContentType="application/vnd.openxmlformats-officedocument.presentationml.slide+xml"/>
  <Default Extension="rels" ContentType="application/vnd.openxmlformats-package.relationships+xml"/>
  <Override PartName="/ppt/charts/chart22.xml" ContentType="application/vnd.openxmlformats-officedocument.drawingml.chart+xml"/>
  <Default Extension="xlsx" ContentType="application/vnd.openxmlformats-officedocument.spreadsheetml.shee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charts/chart5.xml" ContentType="application/vnd.openxmlformats-officedocument.drawingml.chart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charts/chart19.xml" ContentType="application/vnd.openxmlformats-officedocument.drawingml.char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charts/chart12.xml" ContentType="application/vnd.openxmlformats-officedocument.drawingml.char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charts/chart21.xml" ContentType="application/vnd.openxmlformats-officedocument.drawingml.chart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charts/chart4.xml" ContentType="application/vnd.openxmlformats-officedocument.drawingml.chart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charts/chart18.xml" ContentType="application/vnd.openxmlformats-officedocument.drawingml.chart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charts/chart11.xml" ContentType="application/vnd.openxmlformats-officedocument.drawingml.chart+xml"/>
  <Override PartName="/ppt/slides/slide12.xml" ContentType="application/vnd.openxmlformats-officedocument.presentationml.slide+xml"/>
  <Override PartName="/ppt/charts/chart20.xml" ContentType="application/vnd.openxmlformats-officedocument.drawingml.chart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charts/chart17.xml" ContentType="application/vnd.openxmlformats-officedocument.drawingml.char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0.xml" ContentType="application/vnd.openxmlformats-officedocument.drawingml.chart+xml"/>
  <Override PartName="/ppt/charts/chart26.xml" ContentType="application/vnd.openxmlformats-officedocument.drawingml.char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charts/chart9.xml" ContentType="application/vnd.openxmlformats-officedocument.drawingml.char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charts/chart16.xml" ContentType="application/vnd.openxmlformats-officedocument.drawingml.char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charts/chart25.xml" ContentType="application/vnd.openxmlformats-officedocument.drawingml.chart+xml"/>
  <Override PartName="/ppt/slides/slide10.xml" ContentType="application/vnd.openxmlformats-officedocument.presentationml.slide+xml"/>
  <Default Extension="wmf" ContentType="image/x-wmf"/>
  <Override PartName="/ppt/slides/slide48.xml" ContentType="application/vnd.openxmlformats-officedocument.presentationml.slide+xml"/>
  <Override PartName="/docProps/app.xml" ContentType="application/vnd.openxmlformats-officedocument.extended-properties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charts/chart8.xml" ContentType="application/vnd.openxmlformats-officedocument.drawingml.chart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charts/chart15.xml" ContentType="application/vnd.openxmlformats-officedocument.drawingml.char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charts/chart24.xml" ContentType="application/vnd.openxmlformats-officedocument.drawingml.chart+xml"/>
  <Override PartName="/ppt/viewProps.xml" ContentType="application/vnd.openxmlformats-officedocument.presentationml.viewProps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s/slide56.xml" ContentType="application/vnd.openxmlformats-officedocument.presentationml.slide+xml"/>
  <Override PartName="/ppt/charts/chart7.xml" ContentType="application/vnd.openxmlformats-officedocument.drawingml.chart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charts/chart14.xml" ContentType="application/vnd.openxmlformats-officedocument.drawingml.chart+xml"/>
  <Override PartName="/ppt/slides/slide15.xml" ContentType="application/vnd.openxmlformats-officedocument.presentationml.slide+xml"/>
  <Override PartName="/ppt/charts/chart23.xml" ContentType="application/vnd.openxmlformats-officedocument.drawingml.chart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charts/chart6.xml" ContentType="application/vnd.openxmlformats-officedocument.drawingml.chart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handoutMasterIdLst>
    <p:handoutMasterId r:id="rId62"/>
  </p:handoutMasterIdLst>
  <p:sldIdLst>
    <p:sldId id="269" r:id="rId2"/>
    <p:sldId id="332" r:id="rId3"/>
    <p:sldId id="272" r:id="rId4"/>
    <p:sldId id="271" r:id="rId5"/>
    <p:sldId id="285" r:id="rId6"/>
    <p:sldId id="348" r:id="rId7"/>
    <p:sldId id="349" r:id="rId8"/>
    <p:sldId id="350" r:id="rId9"/>
    <p:sldId id="352" r:id="rId10"/>
    <p:sldId id="353" r:id="rId11"/>
    <p:sldId id="354" r:id="rId12"/>
    <p:sldId id="355" r:id="rId13"/>
    <p:sldId id="356" r:id="rId14"/>
    <p:sldId id="360" r:id="rId15"/>
    <p:sldId id="361" r:id="rId16"/>
    <p:sldId id="362" r:id="rId17"/>
    <p:sldId id="363" r:id="rId18"/>
    <p:sldId id="364" r:id="rId19"/>
    <p:sldId id="365" r:id="rId20"/>
    <p:sldId id="273" r:id="rId21"/>
    <p:sldId id="301" r:id="rId22"/>
    <p:sldId id="300" r:id="rId23"/>
    <p:sldId id="339" r:id="rId24"/>
    <p:sldId id="340" r:id="rId25"/>
    <p:sldId id="394" r:id="rId26"/>
    <p:sldId id="297" r:id="rId27"/>
    <p:sldId id="298" r:id="rId28"/>
    <p:sldId id="299" r:id="rId29"/>
    <p:sldId id="288" r:id="rId30"/>
    <p:sldId id="329" r:id="rId31"/>
    <p:sldId id="279" r:id="rId32"/>
    <p:sldId id="391" r:id="rId33"/>
    <p:sldId id="369" r:id="rId34"/>
    <p:sldId id="370" r:id="rId35"/>
    <p:sldId id="307" r:id="rId36"/>
    <p:sldId id="372" r:id="rId37"/>
    <p:sldId id="373" r:id="rId38"/>
    <p:sldId id="374" r:id="rId39"/>
    <p:sldId id="375" r:id="rId40"/>
    <p:sldId id="367" r:id="rId41"/>
    <p:sldId id="328" r:id="rId42"/>
    <p:sldId id="323" r:id="rId43"/>
    <p:sldId id="321" r:id="rId44"/>
    <p:sldId id="322" r:id="rId45"/>
    <p:sldId id="366" r:id="rId46"/>
    <p:sldId id="330" r:id="rId47"/>
    <p:sldId id="383" r:id="rId48"/>
    <p:sldId id="386" r:id="rId49"/>
    <p:sldId id="393" r:id="rId50"/>
    <p:sldId id="392" r:id="rId51"/>
    <p:sldId id="387" r:id="rId52"/>
    <p:sldId id="388" r:id="rId53"/>
    <p:sldId id="390" r:id="rId54"/>
    <p:sldId id="368" r:id="rId55"/>
    <p:sldId id="286" r:id="rId56"/>
    <p:sldId id="331" r:id="rId57"/>
    <p:sldId id="302" r:id="rId58"/>
    <p:sldId id="303" r:id="rId59"/>
    <p:sldId id="283" r:id="rId60"/>
    <p:sldId id="284" r:id="rId61"/>
  </p:sldIdLst>
  <p:sldSz cx="9144000" cy="6858000" type="screen4x3"/>
  <p:notesSz cx="7077075" cy="9004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582" autoAdjust="0"/>
    <p:restoredTop sz="86480" autoAdjust="0"/>
  </p:normalViewPr>
  <p:slideViewPr>
    <p:cSldViewPr>
      <p:cViewPr>
        <p:scale>
          <a:sx n="40" d="100"/>
          <a:sy n="40" d="100"/>
        </p:scale>
        <p:origin x="-1600" y="-1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9" y="10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6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Ethnicity – 2011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</c:v>
                </c:pt>
              </c:strCache>
            </c:strRef>
          </c:tx>
          <c:spPr>
            <a:ln w="15875"/>
          </c:spPr>
          <c:explosion val="25"/>
          <c:dLbls>
            <c:dLbl>
              <c:idx val="0"/>
              <c:layout>
                <c:manualLayout>
                  <c:x val="-0.102137498142921"/>
                  <c:y val="-0.112377189119752"/>
                </c:manualLayout>
              </c:layout>
              <c:showPercent val="1"/>
            </c:dLbl>
            <c:numFmt formatCode="General" sourceLinked="0"/>
            <c:spPr>
              <a:ln w="3175">
                <a:prstDash val="solid"/>
              </a:ln>
            </c:spPr>
            <c:txPr>
              <a:bodyPr/>
              <a:lstStyle/>
              <a:p>
                <a:pPr>
                  <a:defRPr sz="1800" b="0" i="0" baseline="0">
                    <a:latin typeface="Arial" pitchFamily="34" charset="0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76.3</c:v>
                </c:pt>
                <c:pt idx="1">
                  <c:v>7.7</c:v>
                </c:pt>
                <c:pt idx="2">
                  <c:v>6.9</c:v>
                </c:pt>
                <c:pt idx="3">
                  <c:v>1.3</c:v>
                </c:pt>
                <c:pt idx="4">
                  <c:v>0.1</c:v>
                </c:pt>
                <c:pt idx="5">
                  <c:v>3.3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kern="0" spc="-1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</c:v>
                </c:pt>
                <c:pt idx="1">
                  <c:v>0.0909090909090911</c:v>
                </c:pt>
                <c:pt idx="2">
                  <c:v>0.0</c:v>
                </c:pt>
                <c:pt idx="3">
                  <c:v>0.272727272727273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0.0</c:v>
                </c:pt>
                <c:pt idx="1">
                  <c:v>0.0909090909090911</c:v>
                </c:pt>
                <c:pt idx="2">
                  <c:v>0.0</c:v>
                </c:pt>
                <c:pt idx="3">
                  <c:v>0.181818181818182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0.0909090909090911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0.181818181818182</c:v>
                </c:pt>
              </c:numCache>
            </c:numRef>
          </c:val>
        </c:ser>
        <c:axId val="595370232"/>
        <c:axId val="595456760"/>
      </c:barChart>
      <c:catAx>
        <c:axId val="595370232"/>
        <c:scaling>
          <c:orientation val="minMax"/>
        </c:scaling>
        <c:axPos val="l"/>
        <c:tickLblPos val="nextTo"/>
        <c:crossAx val="595456760"/>
        <c:crosses val="autoZero"/>
        <c:auto val="1"/>
        <c:lblAlgn val="ctr"/>
        <c:lblOffset val="100"/>
      </c:catAx>
      <c:valAx>
        <c:axId val="595456760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95370232"/>
        <c:crosses val="autoZero"/>
        <c:crossBetween val="between"/>
        <c:majorUnit val="0.1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PRO-ED</c:v>
                </c:pt>
                <c:pt idx="1">
                  <c:v>QRI</c:v>
                </c:pt>
                <c:pt idx="2">
                  <c:v>Running Records</c:v>
                </c:pt>
                <c:pt idx="3">
                  <c:v>SORT-R</c:v>
                </c:pt>
                <c:pt idx="4">
                  <c:v>SRI</c:v>
                </c:pt>
                <c:pt idx="5">
                  <c:v>STAR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</c:v>
                </c:pt>
                <c:pt idx="1">
                  <c:v>0.0909090909090911</c:v>
                </c:pt>
                <c:pt idx="2">
                  <c:v>0.363636363636364</c:v>
                </c:pt>
                <c:pt idx="3">
                  <c:v>0.0</c:v>
                </c:pt>
                <c:pt idx="4">
                  <c:v>0.0</c:v>
                </c:pt>
                <c:pt idx="5">
                  <c:v>0.0909090909090911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PRO-ED</c:v>
                </c:pt>
                <c:pt idx="1">
                  <c:v>QRI</c:v>
                </c:pt>
                <c:pt idx="2">
                  <c:v>Running Records</c:v>
                </c:pt>
                <c:pt idx="3">
                  <c:v>SORT-R</c:v>
                </c:pt>
                <c:pt idx="4">
                  <c:v>SRI</c:v>
                </c:pt>
                <c:pt idx="5">
                  <c:v>STAR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0.0</c:v>
                </c:pt>
                <c:pt idx="1">
                  <c:v>0.363636363636364</c:v>
                </c:pt>
                <c:pt idx="2">
                  <c:v>0.636363636363637</c:v>
                </c:pt>
                <c:pt idx="3">
                  <c:v>0.0</c:v>
                </c:pt>
                <c:pt idx="4">
                  <c:v>0.0</c:v>
                </c:pt>
                <c:pt idx="5">
                  <c:v>0.0909090909090911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PRO-ED</c:v>
                </c:pt>
                <c:pt idx="1">
                  <c:v>QRI</c:v>
                </c:pt>
                <c:pt idx="2">
                  <c:v>Running Records</c:v>
                </c:pt>
                <c:pt idx="3">
                  <c:v>SORT-R</c:v>
                </c:pt>
                <c:pt idx="4">
                  <c:v>SRI</c:v>
                </c:pt>
                <c:pt idx="5">
                  <c:v>STAR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0.363636363636364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PRO-ED</c:v>
                </c:pt>
                <c:pt idx="1">
                  <c:v>QRI</c:v>
                </c:pt>
                <c:pt idx="2">
                  <c:v>Running Records</c:v>
                </c:pt>
                <c:pt idx="3">
                  <c:v>SORT-R</c:v>
                </c:pt>
                <c:pt idx="4">
                  <c:v>SRI</c:v>
                </c:pt>
                <c:pt idx="5">
                  <c:v>STAR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0.0</c:v>
                </c:pt>
                <c:pt idx="1">
                  <c:v>0.0909090909090911</c:v>
                </c:pt>
                <c:pt idx="2">
                  <c:v>0.363636363636364</c:v>
                </c:pt>
                <c:pt idx="3">
                  <c:v>0.0</c:v>
                </c:pt>
                <c:pt idx="4">
                  <c:v>0.0</c:v>
                </c:pt>
                <c:pt idx="5">
                  <c:v>0.0909090909090911</c:v>
                </c:pt>
              </c:numCache>
            </c:numRef>
          </c:val>
        </c:ser>
        <c:axId val="588303192"/>
        <c:axId val="588306920"/>
      </c:barChart>
      <c:catAx>
        <c:axId val="588303192"/>
        <c:scaling>
          <c:orientation val="minMax"/>
        </c:scaling>
        <c:axPos val="l"/>
        <c:tickLblPos val="nextTo"/>
        <c:crossAx val="588306920"/>
        <c:crosses val="autoZero"/>
        <c:auto val="1"/>
        <c:lblAlgn val="ctr"/>
        <c:lblOffset val="100"/>
      </c:catAx>
      <c:valAx>
        <c:axId val="588306920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88303192"/>
        <c:crosses val="autoZero"/>
        <c:crossBetween val="between"/>
        <c:majorUnit val="0.1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TASA</c:v>
                </c:pt>
                <c:pt idx="1">
                  <c:v>TPRI</c:v>
                </c:pt>
                <c:pt idx="2">
                  <c:v>Woodcock Reading Mastery</c:v>
                </c:pt>
                <c:pt idx="3">
                  <c:v>Woodcock-Johnson III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TASA</c:v>
                </c:pt>
                <c:pt idx="1">
                  <c:v>TPRI</c:v>
                </c:pt>
                <c:pt idx="2">
                  <c:v>Woodcock Reading Mastery</c:v>
                </c:pt>
                <c:pt idx="3">
                  <c:v>Woodcock-Johnson III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0.0</c:v>
                </c:pt>
                <c:pt idx="1">
                  <c:v>0.05</c:v>
                </c:pt>
                <c:pt idx="2">
                  <c:v>0.05</c:v>
                </c:pt>
                <c:pt idx="3">
                  <c:v>0.05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TASA</c:v>
                </c:pt>
                <c:pt idx="1">
                  <c:v>TPRI</c:v>
                </c:pt>
                <c:pt idx="2">
                  <c:v>Woodcock Reading Mastery</c:v>
                </c:pt>
                <c:pt idx="3">
                  <c:v>Woodcock-Johnson III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TASA</c:v>
                </c:pt>
                <c:pt idx="1">
                  <c:v>TPRI</c:v>
                </c:pt>
                <c:pt idx="2">
                  <c:v>Woodcock Reading Mastery</c:v>
                </c:pt>
                <c:pt idx="3">
                  <c:v>Woodcock-Johnson III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axId val="595467736"/>
        <c:axId val="595452264"/>
      </c:barChart>
      <c:catAx>
        <c:axId val="595467736"/>
        <c:scaling>
          <c:orientation val="minMax"/>
        </c:scaling>
        <c:axPos val="l"/>
        <c:tickLblPos val="nextTo"/>
        <c:crossAx val="595452264"/>
        <c:crosses val="autoZero"/>
        <c:auto val="1"/>
        <c:lblAlgn val="ctr"/>
        <c:lblOffset val="100"/>
      </c:catAx>
      <c:valAx>
        <c:axId val="595452264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95467736"/>
        <c:crosses val="autoZero"/>
        <c:crossBetween val="between"/>
        <c:majorUnit val="0.1"/>
      </c:valAx>
    </c:plotArea>
    <c:legend>
      <c:legendPos val="r"/>
    </c:legend>
    <c:plotVisOnly val="1"/>
    <c:dispBlanksAs val="gap"/>
  </c:chart>
  <c:txPr>
    <a:bodyPr/>
    <a:lstStyle/>
    <a:p>
      <a:pPr>
        <a:defRPr sz="1800" baseline="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 (Dynam. Indic. Basic Early Literacy Skills)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0.558823529411764</c:v>
                </c:pt>
                <c:pt idx="1">
                  <c:v>0.147058823529412</c:v>
                </c:pt>
                <c:pt idx="2">
                  <c:v>0.0588235294117647</c:v>
                </c:pt>
                <c:pt idx="3">
                  <c:v>0.0882352941176472</c:v>
                </c:pt>
                <c:pt idx="4">
                  <c:v>0.323529411764707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 (Dynam. Indic. Basic Early Literacy Skills)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0.285714285714286</c:v>
                </c:pt>
                <c:pt idx="1">
                  <c:v>0.0952380952380952</c:v>
                </c:pt>
                <c:pt idx="2">
                  <c:v>0.0238095238095238</c:v>
                </c:pt>
                <c:pt idx="3">
                  <c:v>0.0238095238095238</c:v>
                </c:pt>
                <c:pt idx="4">
                  <c:v>0.190476190476191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 (Dynam. Indic. Basic Early Literacy Skills)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0.571428571428573</c:v>
                </c:pt>
                <c:pt idx="1">
                  <c:v>0.0</c:v>
                </c:pt>
                <c:pt idx="2">
                  <c:v>0.0</c:v>
                </c:pt>
                <c:pt idx="3">
                  <c:v>0.0952380952380952</c:v>
                </c:pt>
                <c:pt idx="4">
                  <c:v>0.357142857142858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 (Dynam. Indic. Basic Early Literacy Skills)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0.30952380952381</c:v>
                </c:pt>
                <c:pt idx="1">
                  <c:v>0.0238095238095238</c:v>
                </c:pt>
                <c:pt idx="2">
                  <c:v>0.0</c:v>
                </c:pt>
                <c:pt idx="3">
                  <c:v>0.0238095238095238</c:v>
                </c:pt>
                <c:pt idx="4">
                  <c:v>0.0714285714285714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 (Dynam. Indic. Basic Early Literacy Skills)</c:v>
                </c:pt>
              </c:strCache>
            </c:strRef>
          </c:cat>
          <c:val>
            <c:numRef>
              <c:f>Sheet1!$F$2:$F$6</c:f>
              <c:numCache>
                <c:formatCode>0%</c:formatCode>
                <c:ptCount val="5"/>
                <c:pt idx="0">
                  <c:v>0.0</c:v>
                </c:pt>
                <c:pt idx="1">
                  <c:v>0.0238095238095238</c:v>
                </c:pt>
                <c:pt idx="2">
                  <c:v>0.0</c:v>
                </c:pt>
                <c:pt idx="3">
                  <c:v>0.0</c:v>
                </c:pt>
                <c:pt idx="4">
                  <c:v>0.0238095238095238</c:v>
                </c:pt>
              </c:numCache>
            </c:numRef>
          </c:val>
        </c:ser>
        <c:axId val="595329560"/>
        <c:axId val="595317816"/>
      </c:barChart>
      <c:catAx>
        <c:axId val="595329560"/>
        <c:scaling>
          <c:orientation val="minMax"/>
        </c:scaling>
        <c:axPos val="l"/>
        <c:tickLblPos val="nextTo"/>
        <c:crossAx val="595317816"/>
        <c:crosses val="autoZero"/>
        <c:auto val="1"/>
        <c:lblAlgn val="ctr"/>
        <c:lblOffset val="100"/>
      </c:catAx>
      <c:valAx>
        <c:axId val="595317816"/>
        <c:scaling>
          <c:orientation val="minMax"/>
        </c:scaling>
        <c:axPos val="b"/>
        <c:majorGridlines/>
        <c:numFmt formatCode="0%" sourceLinked="0"/>
        <c:tickLblPos val="nextTo"/>
        <c:crossAx val="59532956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  <c:pt idx="4">
                  <c:v>PRO-ED</c:v>
                </c:pt>
                <c:pt idx="5">
                  <c:v>QRI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0.0294117647058823</c:v>
                </c:pt>
                <c:pt idx="1">
                  <c:v>0.0294117647058823</c:v>
                </c:pt>
                <c:pt idx="2">
                  <c:v>0.117647058823529</c:v>
                </c:pt>
                <c:pt idx="3">
                  <c:v>0.117647058823529</c:v>
                </c:pt>
                <c:pt idx="4">
                  <c:v>0.0294117647058823</c:v>
                </c:pt>
                <c:pt idx="5">
                  <c:v>0.176470588235294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  <c:pt idx="4">
                  <c:v>PRO-ED</c:v>
                </c:pt>
                <c:pt idx="5">
                  <c:v>QRI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0.0294117647058823</c:v>
                </c:pt>
                <c:pt idx="1">
                  <c:v>0.0588235294117647</c:v>
                </c:pt>
                <c:pt idx="2">
                  <c:v>0.0588235294117647</c:v>
                </c:pt>
                <c:pt idx="3">
                  <c:v>0.0882352941176472</c:v>
                </c:pt>
                <c:pt idx="4">
                  <c:v>0.117647058823529</c:v>
                </c:pt>
                <c:pt idx="5">
                  <c:v>0.264705882352942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  <c:pt idx="4">
                  <c:v>PRO-ED</c:v>
                </c:pt>
                <c:pt idx="5">
                  <c:v>QRI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0.0</c:v>
                </c:pt>
                <c:pt idx="1">
                  <c:v>0.0294117647058823</c:v>
                </c:pt>
                <c:pt idx="2">
                  <c:v>0.0294117647058823</c:v>
                </c:pt>
                <c:pt idx="3">
                  <c:v>0.0588235294117647</c:v>
                </c:pt>
                <c:pt idx="4">
                  <c:v>0.0</c:v>
                </c:pt>
                <c:pt idx="5">
                  <c:v>0.176470588235294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  <c:pt idx="4">
                  <c:v>PRO-ED</c:v>
                </c:pt>
                <c:pt idx="5">
                  <c:v>QRI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0.0</c:v>
                </c:pt>
                <c:pt idx="1">
                  <c:v>0.0294117647058823</c:v>
                </c:pt>
                <c:pt idx="2">
                  <c:v>0.0588235294117647</c:v>
                </c:pt>
                <c:pt idx="3">
                  <c:v>0.0294117647058823</c:v>
                </c:pt>
                <c:pt idx="4">
                  <c:v>0.0294117647058823</c:v>
                </c:pt>
                <c:pt idx="5">
                  <c:v>0.117647058823529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DRP</c:v>
                </c:pt>
                <c:pt idx="1">
                  <c:v>Gates/ MacGinitie</c:v>
                </c:pt>
                <c:pt idx="2">
                  <c:v>Gray Oral Reading</c:v>
                </c:pt>
                <c:pt idx="3">
                  <c:v>ISEL</c:v>
                </c:pt>
                <c:pt idx="4">
                  <c:v>PRO-ED</c:v>
                </c:pt>
                <c:pt idx="5">
                  <c:v>QRI</c:v>
                </c:pt>
              </c:strCache>
            </c:strRef>
          </c:cat>
          <c:val>
            <c:numRef>
              <c:f>Sheet1!$F$2:$F$7</c:f>
              <c:numCache>
                <c:formatCode>0%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</c:ser>
        <c:axId val="589243224"/>
        <c:axId val="589242440"/>
      </c:barChart>
      <c:catAx>
        <c:axId val="589243224"/>
        <c:scaling>
          <c:orientation val="minMax"/>
        </c:scaling>
        <c:axPos val="l"/>
        <c:tickLblPos val="nextTo"/>
        <c:crossAx val="589242440"/>
        <c:crosses val="autoZero"/>
        <c:auto val="1"/>
        <c:lblAlgn val="ctr"/>
        <c:lblOffset val="100"/>
      </c:catAx>
      <c:valAx>
        <c:axId val="589242440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8924322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Screeining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Running Records</c:v>
                </c:pt>
                <c:pt idx="1">
                  <c:v>SORT-R</c:v>
                </c:pt>
                <c:pt idx="2">
                  <c:v>SRI</c:v>
                </c:pt>
                <c:pt idx="3">
                  <c:v>TASA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0.235294117647059</c:v>
                </c:pt>
                <c:pt idx="1">
                  <c:v>0.0</c:v>
                </c:pt>
                <c:pt idx="2">
                  <c:v>0.0588235294117647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Running Records</c:v>
                </c:pt>
                <c:pt idx="1">
                  <c:v>SORT-R</c:v>
                </c:pt>
                <c:pt idx="2">
                  <c:v>SRI</c:v>
                </c:pt>
                <c:pt idx="3">
                  <c:v>TASA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0.352941176470588</c:v>
                </c:pt>
                <c:pt idx="1">
                  <c:v>0.0</c:v>
                </c:pt>
                <c:pt idx="2">
                  <c:v>0.0588235294117647</c:v>
                </c:pt>
                <c:pt idx="3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Running Records</c:v>
                </c:pt>
                <c:pt idx="1">
                  <c:v>SORT-R</c:v>
                </c:pt>
                <c:pt idx="2">
                  <c:v>SRI</c:v>
                </c:pt>
                <c:pt idx="3">
                  <c:v>TASA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0.264705882352942</c:v>
                </c:pt>
                <c:pt idx="1">
                  <c:v>0.0</c:v>
                </c:pt>
                <c:pt idx="2">
                  <c:v>0.0294117647058823</c:v>
                </c:pt>
                <c:pt idx="3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Running Records</c:v>
                </c:pt>
                <c:pt idx="1">
                  <c:v>SORT-R</c:v>
                </c:pt>
                <c:pt idx="2">
                  <c:v>SRI</c:v>
                </c:pt>
                <c:pt idx="3">
                  <c:v>TASA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0.117647058823529</c:v>
                </c:pt>
                <c:pt idx="1">
                  <c:v>0.0</c:v>
                </c:pt>
                <c:pt idx="2">
                  <c:v>0.0294117647058823</c:v>
                </c:pt>
                <c:pt idx="3">
                  <c:v>0.0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Running Records</c:v>
                </c:pt>
                <c:pt idx="1">
                  <c:v>SORT-R</c:v>
                </c:pt>
                <c:pt idx="2">
                  <c:v>SRI</c:v>
                </c:pt>
                <c:pt idx="3">
                  <c:v>TASA</c:v>
                </c:pt>
              </c:strCache>
            </c:strRef>
          </c:cat>
          <c:val>
            <c:numRef>
              <c:f>Sheet1!$F$2:$F$5</c:f>
              <c:numCache>
                <c:formatCode>0%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axId val="595165160"/>
        <c:axId val="595168296"/>
      </c:barChart>
      <c:catAx>
        <c:axId val="595165160"/>
        <c:scaling>
          <c:orientation val="minMax"/>
        </c:scaling>
        <c:axPos val="l"/>
        <c:tickLblPos val="nextTo"/>
        <c:crossAx val="595168296"/>
        <c:crosses val="autoZero"/>
        <c:auto val="1"/>
        <c:lblAlgn val="ctr"/>
        <c:lblOffset val="100"/>
      </c:catAx>
      <c:valAx>
        <c:axId val="595168296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9516516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TPRI</c:v>
                </c:pt>
                <c:pt idx="1">
                  <c:v>Woodcock Reading Mastery</c:v>
                </c:pt>
                <c:pt idx="2">
                  <c:v>Woodcock-Johnson III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</c:v>
                </c:pt>
                <c:pt idx="1">
                  <c:v>0.0588235294117647</c:v>
                </c:pt>
                <c:pt idx="2">
                  <c:v>0.0588235294117647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TPRI</c:v>
                </c:pt>
                <c:pt idx="1">
                  <c:v>Woodcock Reading Mastery</c:v>
                </c:pt>
                <c:pt idx="2">
                  <c:v>Woodcock-Johnson III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0.0</c:v>
                </c:pt>
                <c:pt idx="1">
                  <c:v>0.147058823529412</c:v>
                </c:pt>
                <c:pt idx="2">
                  <c:v>0.294117647058824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TPRI</c:v>
                </c:pt>
                <c:pt idx="1">
                  <c:v>Woodcock Reading Mastery</c:v>
                </c:pt>
                <c:pt idx="2">
                  <c:v>Woodcock-Johnson III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0.0</c:v>
                </c:pt>
                <c:pt idx="1">
                  <c:v>0.0294117647058823</c:v>
                </c:pt>
                <c:pt idx="2">
                  <c:v>0.0294117647058823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TPRI</c:v>
                </c:pt>
                <c:pt idx="1">
                  <c:v>Woodcock Reading Mastery</c:v>
                </c:pt>
                <c:pt idx="2">
                  <c:v>Woodcock-Johnson III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0.0</c:v>
                </c:pt>
                <c:pt idx="1">
                  <c:v>0.0</c:v>
                </c:pt>
                <c:pt idx="2">
                  <c:v>0.0294117647058823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TPRI</c:v>
                </c:pt>
                <c:pt idx="1">
                  <c:v>Woodcock Reading Mastery</c:v>
                </c:pt>
                <c:pt idx="2">
                  <c:v>Woodcock-Johnson III</c:v>
                </c:pt>
              </c:strCache>
            </c:strRef>
          </c:cat>
          <c:val>
            <c:numRef>
              <c:f>Sheet1!$F$2:$F$4</c:f>
              <c:numCache>
                <c:formatCode>0%</c:formatCode>
                <c:ptCount val="3"/>
                <c:pt idx="0">
                  <c:v>0.0</c:v>
                </c:pt>
                <c:pt idx="1">
                  <c:v>0.0</c:v>
                </c:pt>
                <c:pt idx="2">
                  <c:v>0.0588235294117647</c:v>
                </c:pt>
              </c:numCache>
            </c:numRef>
          </c:val>
        </c:ser>
        <c:axId val="595216232"/>
        <c:axId val="595219368"/>
      </c:barChart>
      <c:catAx>
        <c:axId val="595216232"/>
        <c:scaling>
          <c:orientation val="minMax"/>
        </c:scaling>
        <c:axPos val="l"/>
        <c:tickLblPos val="nextTo"/>
        <c:crossAx val="595219368"/>
        <c:crosses val="autoZero"/>
        <c:auto val="1"/>
        <c:lblAlgn val="ctr"/>
        <c:lblOffset val="100"/>
      </c:catAx>
      <c:valAx>
        <c:axId val="595219368"/>
        <c:scaling>
          <c:orientation val="minMax"/>
          <c:max val="0.600000000000001"/>
        </c:scaling>
        <c:axPos val="b"/>
        <c:majorGridlines/>
        <c:numFmt formatCode="0%" sourceLinked="1"/>
        <c:tickLblPos val="nextTo"/>
        <c:crossAx val="59521623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0.0</c:v>
                </c:pt>
                <c:pt idx="4">
                  <c:v>0.0</c:v>
                </c:pt>
                <c:pt idx="5">
                  <c:v>1.0</c:v>
                </c:pt>
                <c:pt idx="6">
                  <c:v>0.0</c:v>
                </c:pt>
              </c:numCache>
            </c:numRef>
          </c:val>
        </c:ser>
        <c:axId val="603849368"/>
        <c:axId val="603852616"/>
      </c:barChart>
      <c:catAx>
        <c:axId val="603849368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aseline="0"/>
            </a:pPr>
            <a:endParaRPr lang="en-US"/>
          </a:p>
        </c:txPr>
        <c:crossAx val="603852616"/>
        <c:crosses val="autoZero"/>
        <c:auto val="1"/>
        <c:lblAlgn val="ctr"/>
        <c:lblOffset val="100"/>
      </c:catAx>
      <c:valAx>
        <c:axId val="603852616"/>
        <c:scaling>
          <c:orientation val="minMax"/>
          <c:max val="8.0"/>
        </c:scaling>
        <c:axPos val="b"/>
        <c:majorGridlines/>
        <c:numFmt formatCode="General" sourceLinked="1"/>
        <c:tickLblPos val="nextTo"/>
        <c:crossAx val="603849368"/>
        <c:crosses val="autoZero"/>
        <c:crossBetween val="between"/>
        <c:majorUnit val="2.0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Let’s Read with the Letter People (Abrams and Company)</c:v>
                </c:pt>
                <c:pt idx="1">
                  <c:v>Lives of the Letter People (Abrams and Company)</c:v>
                </c:pt>
                <c:pt idx="2">
                  <c:v>MacMillan/McGraw Hill Reading</c:v>
                </c:pt>
                <c:pt idx="3">
                  <c:v>Metro Reading (Metro TLC)</c:v>
                </c:pt>
                <c:pt idx="4">
                  <c:v>Open Court  SRA/McGraw Hill</c:v>
                </c:pt>
                <c:pt idx="5">
                  <c:v>Read to Me  (Abrams and Company)</c:v>
                </c:pt>
                <c:pt idx="6">
                  <c:v>Read Well 1 (Sopris West)</c:v>
                </c:pt>
                <c:pt idx="7">
                  <c:v>Read Well K Sopris West</c:v>
                </c:pt>
                <c:pt idx="8">
                  <c:v>Reading Explorers Pathfinders (Benchmark Education Company)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1.0</c:v>
                </c:pt>
                <c:pt idx="1">
                  <c:v>0.0</c:v>
                </c:pt>
                <c:pt idx="2">
                  <c:v>7.0</c:v>
                </c:pt>
                <c:pt idx="3">
                  <c:v>0.0</c:v>
                </c:pt>
                <c:pt idx="4">
                  <c:v>4.0</c:v>
                </c:pt>
                <c:pt idx="5">
                  <c:v>0.0</c:v>
                </c:pt>
                <c:pt idx="6">
                  <c:v>1.0</c:v>
                </c:pt>
                <c:pt idx="7">
                  <c:v>0.0</c:v>
                </c:pt>
                <c:pt idx="8">
                  <c:v>0.0</c:v>
                </c:pt>
              </c:numCache>
            </c:numRef>
          </c:val>
        </c:ser>
        <c:axId val="603813544"/>
        <c:axId val="603810424"/>
      </c:barChart>
      <c:catAx>
        <c:axId val="60381354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03810424"/>
        <c:crosses val="autoZero"/>
        <c:auto val="1"/>
        <c:lblAlgn val="ctr"/>
        <c:lblOffset val="100"/>
      </c:catAx>
      <c:valAx>
        <c:axId val="603810424"/>
        <c:scaling>
          <c:orientation val="minMax"/>
        </c:scaling>
        <c:axPos val="b"/>
        <c:majorGridlines/>
        <c:numFmt formatCode="General" sourceLinked="1"/>
        <c:tickLblPos val="nextTo"/>
        <c:crossAx val="6038135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Reading Mastery Plus (SRA/McGrawHill)</c:v>
                </c:pt>
                <c:pt idx="1">
                  <c:v>Rigby Literacy (Rigby)</c:v>
                </c:pt>
                <c:pt idx="2">
                  <c:v>Scott-Foresman Reading</c:v>
                </c:pt>
                <c:pt idx="3">
                  <c:v>Success for All</c:v>
                </c:pt>
                <c:pt idx="4">
                  <c:v>The Nation’s Choice (Houghton Mifflin)</c:v>
                </c:pt>
                <c:pt idx="5">
                  <c:v>Trophies (Harcourt )</c:v>
                </c:pt>
                <c:pt idx="6">
                  <c:v>Wright Group Literacy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2.0</c:v>
                </c:pt>
                <c:pt idx="1">
                  <c:v>6.0</c:v>
                </c:pt>
                <c:pt idx="2">
                  <c:v>7.0</c:v>
                </c:pt>
                <c:pt idx="3">
                  <c:v>2.0</c:v>
                </c:pt>
                <c:pt idx="4">
                  <c:v>1.0</c:v>
                </c:pt>
                <c:pt idx="5">
                  <c:v>5.0</c:v>
                </c:pt>
                <c:pt idx="6">
                  <c:v>2.0</c:v>
                </c:pt>
              </c:numCache>
            </c:numRef>
          </c:val>
        </c:ser>
        <c:axId val="603778888"/>
        <c:axId val="603760520"/>
      </c:barChart>
      <c:catAx>
        <c:axId val="603778888"/>
        <c:scaling>
          <c:orientation val="minMax"/>
        </c:scaling>
        <c:axPos val="l"/>
        <c:numFmt formatCode="General" sourceLinked="1"/>
        <c:tickLblPos val="nextTo"/>
        <c:crossAx val="603760520"/>
        <c:crosses val="autoZero"/>
        <c:auto val="1"/>
        <c:lblAlgn val="ctr"/>
        <c:lblOffset val="100"/>
      </c:catAx>
      <c:valAx>
        <c:axId val="603760520"/>
        <c:scaling>
          <c:orientation val="minMax"/>
        </c:scaling>
        <c:axPos val="b"/>
        <c:majorGridlines/>
        <c:numFmt formatCode="General" sourceLinked="1"/>
        <c:tickLblPos val="nextTo"/>
        <c:crossAx val="60377888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 - State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aseline="0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18.3</c:v>
                </c:pt>
                <c:pt idx="2">
                  <c:v>23.0</c:v>
                </c:pt>
                <c:pt idx="3">
                  <c:v>4.2</c:v>
                </c:pt>
                <c:pt idx="4">
                  <c:v>0.3</c:v>
                </c:pt>
                <c:pt idx="5">
                  <c:v>2.8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0.570135746606335</c:v>
                </c:pt>
                <c:pt idx="1">
                  <c:v>0.0633484162895928</c:v>
                </c:pt>
                <c:pt idx="2">
                  <c:v>0.380090497737557</c:v>
                </c:pt>
                <c:pt idx="3">
                  <c:v>0.253393665158371</c:v>
                </c:pt>
                <c:pt idx="4">
                  <c:v>0.253393665158371</c:v>
                </c:pt>
                <c:pt idx="5">
                  <c:v>0.348416289592761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0.570135746606335</c:v>
                </c:pt>
                <c:pt idx="1">
                  <c:v>0.0316742081447964</c:v>
                </c:pt>
                <c:pt idx="2">
                  <c:v>0.380090497737557</c:v>
                </c:pt>
                <c:pt idx="3">
                  <c:v>0.348416289592761</c:v>
                </c:pt>
                <c:pt idx="4">
                  <c:v>0.158371040723982</c:v>
                </c:pt>
                <c:pt idx="5">
                  <c:v>0.380090497737557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0.570135746606335</c:v>
                </c:pt>
                <c:pt idx="1">
                  <c:v>0.0316742081447964</c:v>
                </c:pt>
                <c:pt idx="2">
                  <c:v>0.380090497737557</c:v>
                </c:pt>
                <c:pt idx="3">
                  <c:v>0.316742081447964</c:v>
                </c:pt>
                <c:pt idx="4">
                  <c:v>0.0316742081447964</c:v>
                </c:pt>
                <c:pt idx="5">
                  <c:v>0.380090497737557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0.570135746606335</c:v>
                </c:pt>
                <c:pt idx="1">
                  <c:v>0.0316742081447964</c:v>
                </c:pt>
                <c:pt idx="2">
                  <c:v>0.253393665158371</c:v>
                </c:pt>
                <c:pt idx="3">
                  <c:v>0.253393665158371</c:v>
                </c:pt>
                <c:pt idx="4">
                  <c:v>0.0</c:v>
                </c:pt>
                <c:pt idx="5">
                  <c:v>0.380090497737557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Sheet1!$F$2:$F$7</c:f>
              <c:numCache>
                <c:formatCode>0%</c:formatCode>
                <c:ptCount val="6"/>
                <c:pt idx="0">
                  <c:v>0.570135746606335</c:v>
                </c:pt>
                <c:pt idx="1">
                  <c:v>0.0316742081447964</c:v>
                </c:pt>
                <c:pt idx="2">
                  <c:v>0.126696832579186</c:v>
                </c:pt>
                <c:pt idx="3">
                  <c:v>0.253393665158371</c:v>
                </c:pt>
                <c:pt idx="4">
                  <c:v>0.0</c:v>
                </c:pt>
                <c:pt idx="5">
                  <c:v>0.285067873303168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Sheet1!$G$2:$G$7</c:f>
              <c:numCache>
                <c:formatCode>0%</c:formatCode>
                <c:ptCount val="6"/>
                <c:pt idx="0">
                  <c:v>0.475113122171946</c:v>
                </c:pt>
                <c:pt idx="1">
                  <c:v>0.0316742081447964</c:v>
                </c:pt>
                <c:pt idx="2">
                  <c:v>0.0633484162895928</c:v>
                </c:pt>
                <c:pt idx="3">
                  <c:v>0.253393665158371</c:v>
                </c:pt>
                <c:pt idx="4">
                  <c:v>0.0</c:v>
                </c:pt>
                <c:pt idx="5">
                  <c:v>0.411764705882354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Sheet1!$H$2:$H$7</c:f>
              <c:numCache>
                <c:formatCode>0%</c:formatCode>
                <c:ptCount val="6"/>
                <c:pt idx="0">
                  <c:v>0.221719457013575</c:v>
                </c:pt>
                <c:pt idx="1">
                  <c:v>0.0</c:v>
                </c:pt>
                <c:pt idx="2">
                  <c:v>0.0</c:v>
                </c:pt>
                <c:pt idx="3">
                  <c:v>0.0950226244343892</c:v>
                </c:pt>
                <c:pt idx="4">
                  <c:v>0.0</c:v>
                </c:pt>
                <c:pt idx="5">
                  <c:v>0.0950226244343892</c:v>
                </c:pt>
              </c:numCache>
            </c:numRef>
          </c:val>
        </c:ser>
        <c:axId val="603627272"/>
        <c:axId val="603630200"/>
      </c:barChart>
      <c:catAx>
        <c:axId val="603627272"/>
        <c:scaling>
          <c:orientation val="minMax"/>
        </c:scaling>
        <c:axPos val="l"/>
        <c:tickLblPos val="nextTo"/>
        <c:crossAx val="603630200"/>
        <c:crosses val="autoZero"/>
        <c:auto val="1"/>
        <c:lblAlgn val="ctr"/>
        <c:lblOffset val="100"/>
      </c:catAx>
      <c:valAx>
        <c:axId val="603630200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6036272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400" baseline="0"/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0.570135746606335</c:v>
                </c:pt>
                <c:pt idx="1">
                  <c:v>0.126696832579186</c:v>
                </c:pt>
                <c:pt idx="2">
                  <c:v>0.126696832579186</c:v>
                </c:pt>
                <c:pt idx="3">
                  <c:v>0.0316742081447964</c:v>
                </c:pt>
                <c:pt idx="4">
                  <c:v>0.0</c:v>
                </c:pt>
                <c:pt idx="5">
                  <c:v>0.126696832579186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0.950226244343893</c:v>
                </c:pt>
                <c:pt idx="1">
                  <c:v>0.0950226244343892</c:v>
                </c:pt>
                <c:pt idx="2">
                  <c:v>0.190045248868778</c:v>
                </c:pt>
                <c:pt idx="3">
                  <c:v>0.0633484162895928</c:v>
                </c:pt>
                <c:pt idx="4">
                  <c:v>0.0</c:v>
                </c:pt>
                <c:pt idx="5">
                  <c:v>0.221719457013575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0.665158371040724</c:v>
                </c:pt>
                <c:pt idx="1">
                  <c:v>0.0633484162895928</c:v>
                </c:pt>
                <c:pt idx="2">
                  <c:v>0.158371040723982</c:v>
                </c:pt>
                <c:pt idx="3">
                  <c:v>0.221719457013575</c:v>
                </c:pt>
                <c:pt idx="4">
                  <c:v>0.0</c:v>
                </c:pt>
                <c:pt idx="5">
                  <c:v>0.285067873303168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0.285067873303168</c:v>
                </c:pt>
                <c:pt idx="1">
                  <c:v>0.0</c:v>
                </c:pt>
                <c:pt idx="2">
                  <c:v>0.158371040723982</c:v>
                </c:pt>
                <c:pt idx="3">
                  <c:v>0.221719457013575</c:v>
                </c:pt>
                <c:pt idx="4">
                  <c:v>0.0316742081447964</c:v>
                </c:pt>
                <c:pt idx="5">
                  <c:v>0.348416289592761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Sheet1!$F$2:$F$7</c:f>
              <c:numCache>
                <c:formatCode>0%</c:formatCode>
                <c:ptCount val="6"/>
                <c:pt idx="0">
                  <c:v>0.158371040723982</c:v>
                </c:pt>
                <c:pt idx="1">
                  <c:v>0.0</c:v>
                </c:pt>
                <c:pt idx="2">
                  <c:v>0.126696832579186</c:v>
                </c:pt>
                <c:pt idx="3">
                  <c:v>0.158371040723982</c:v>
                </c:pt>
                <c:pt idx="4">
                  <c:v>0.0316742081447964</c:v>
                </c:pt>
                <c:pt idx="5">
                  <c:v>0.348416289592761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Sheet1!$G$2:$G$7</c:f>
              <c:numCache>
                <c:formatCode>0%</c:formatCode>
                <c:ptCount val="6"/>
                <c:pt idx="0">
                  <c:v>0.126696832579186</c:v>
                </c:pt>
                <c:pt idx="1">
                  <c:v>0.0</c:v>
                </c:pt>
                <c:pt idx="2">
                  <c:v>0.158371040723982</c:v>
                </c:pt>
                <c:pt idx="3">
                  <c:v>0.158371040723982</c:v>
                </c:pt>
                <c:pt idx="4">
                  <c:v>0.0316742081447964</c:v>
                </c:pt>
                <c:pt idx="5">
                  <c:v>0.316742081447964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180</c:v>
                </c:pt>
                <c:pt idx="5">
                  <c:v>Read Naturally</c:v>
                </c:pt>
              </c:strCache>
            </c:strRef>
          </c:cat>
          <c:val>
            <c:numRef>
              <c:f>Sheet1!$H$2:$H$7</c:f>
              <c:numCache>
                <c:formatCode>0%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0.0633484162895928</c:v>
                </c:pt>
                <c:pt idx="3">
                  <c:v>0.0316742081447964</c:v>
                </c:pt>
                <c:pt idx="4">
                  <c:v>0.0316742081447964</c:v>
                </c:pt>
                <c:pt idx="5">
                  <c:v>0.0633484162895928</c:v>
                </c:pt>
              </c:numCache>
            </c:numRef>
          </c:val>
        </c:ser>
        <c:axId val="603608792"/>
        <c:axId val="603490856"/>
      </c:barChart>
      <c:catAx>
        <c:axId val="60360879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03490856"/>
        <c:crosses val="autoZero"/>
        <c:auto val="1"/>
        <c:lblAlgn val="ctr"/>
        <c:lblOffset val="100"/>
      </c:catAx>
      <c:valAx>
        <c:axId val="603490856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0360879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0.41025641025641</c:v>
                </c:pt>
                <c:pt idx="1">
                  <c:v>0.0256410256410257</c:v>
                </c:pt>
                <c:pt idx="2">
                  <c:v>0.0</c:v>
                </c:pt>
                <c:pt idx="3">
                  <c:v>0.0769230769230769</c:v>
                </c:pt>
                <c:pt idx="4">
                  <c:v>0.153846153846154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0.487179487179488</c:v>
                </c:pt>
                <c:pt idx="1">
                  <c:v>0.0256410256410257</c:v>
                </c:pt>
                <c:pt idx="2">
                  <c:v>0.102564102564103</c:v>
                </c:pt>
                <c:pt idx="3">
                  <c:v>0.0769230769230769</c:v>
                </c:pt>
                <c:pt idx="4">
                  <c:v>0.17948717948718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0.487179487179488</c:v>
                </c:pt>
                <c:pt idx="1">
                  <c:v>0.0512820512820513</c:v>
                </c:pt>
                <c:pt idx="2">
                  <c:v>0.0256410256410257</c:v>
                </c:pt>
                <c:pt idx="3">
                  <c:v>0.0512820512820513</c:v>
                </c:pt>
                <c:pt idx="4">
                  <c:v>0.256410256410256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0.384615384615385</c:v>
                </c:pt>
                <c:pt idx="1">
                  <c:v>0.0512820512820513</c:v>
                </c:pt>
                <c:pt idx="2">
                  <c:v>0.0256410256410257</c:v>
                </c:pt>
                <c:pt idx="3">
                  <c:v>0.0512820512820513</c:v>
                </c:pt>
                <c:pt idx="4">
                  <c:v>0.41025641025641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Sheet1!$F$2:$F$6</c:f>
              <c:numCache>
                <c:formatCode>0%</c:formatCode>
                <c:ptCount val="5"/>
                <c:pt idx="0">
                  <c:v>0.282051282051282</c:v>
                </c:pt>
                <c:pt idx="1">
                  <c:v>0.0</c:v>
                </c:pt>
                <c:pt idx="2">
                  <c:v>0.0</c:v>
                </c:pt>
                <c:pt idx="3">
                  <c:v>0.0256410256410257</c:v>
                </c:pt>
                <c:pt idx="4">
                  <c:v>0.333333333333333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Sheet1!$G$2:$G$6</c:f>
              <c:numCache>
                <c:formatCode>0%</c:formatCode>
                <c:ptCount val="5"/>
                <c:pt idx="0">
                  <c:v>0.256410256410256</c:v>
                </c:pt>
                <c:pt idx="1">
                  <c:v>0.0</c:v>
                </c:pt>
                <c:pt idx="2">
                  <c:v>0.0</c:v>
                </c:pt>
                <c:pt idx="3">
                  <c:v>0.0256410256410257</c:v>
                </c:pt>
                <c:pt idx="4">
                  <c:v>0.333333333333333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Reading A-Z</c:v>
                </c:pt>
                <c:pt idx="1">
                  <c:v>Reading Mastery</c:v>
                </c:pt>
                <c:pt idx="2">
                  <c:v>Reading Recovery</c:v>
                </c:pt>
                <c:pt idx="3">
                  <c:v>Road to the Code</c:v>
                </c:pt>
                <c:pt idx="4">
                  <c:v>Six (6) Minute Solution</c:v>
                </c:pt>
              </c:strCache>
            </c:strRef>
          </c:cat>
          <c:val>
            <c:numRef>
              <c:f>Sheet1!$H$2:$H$6</c:f>
              <c:numCache>
                <c:formatCode>0%</c:formatCode>
                <c:ptCount val="5"/>
                <c:pt idx="0">
                  <c:v>0.102564102564103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0.17948717948718</c:v>
                </c:pt>
              </c:numCache>
            </c:numRef>
          </c:val>
        </c:ser>
        <c:axId val="595194712"/>
        <c:axId val="595185176"/>
      </c:barChart>
      <c:catAx>
        <c:axId val="595194712"/>
        <c:scaling>
          <c:orientation val="minMax"/>
        </c:scaling>
        <c:axPos val="l"/>
        <c:tickLblPos val="nextTo"/>
        <c:crossAx val="595185176"/>
        <c:crosses val="autoZero"/>
        <c:auto val="1"/>
        <c:lblAlgn val="ctr"/>
        <c:lblOffset val="100"/>
      </c:catAx>
      <c:valAx>
        <c:axId val="595185176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59519471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400" baseline="0"/>
      </a:pPr>
      <a:endParaRPr lang="en-U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0.0769230769230769</c:v>
                </c:pt>
                <c:pt idx="3">
                  <c:v>0.0769230769230769</c:v>
                </c:pt>
                <c:pt idx="4">
                  <c:v>0.153846153846154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0.102564102564103</c:v>
                </c:pt>
                <c:pt idx="3">
                  <c:v>0.153846153846154</c:v>
                </c:pt>
                <c:pt idx="4">
                  <c:v>0.17948717948718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0.102564102564103</c:v>
                </c:pt>
                <c:pt idx="3">
                  <c:v>0.128205128205128</c:v>
                </c:pt>
                <c:pt idx="4">
                  <c:v>0.17948717948718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0.0512820512820513</c:v>
                </c:pt>
                <c:pt idx="3">
                  <c:v>0.205128205128205</c:v>
                </c:pt>
                <c:pt idx="4">
                  <c:v>0.17948717948718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Sheet1!$F$2:$F$6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0.0512820512820513</c:v>
                </c:pt>
                <c:pt idx="3">
                  <c:v>0.102564102564103</c:v>
                </c:pt>
                <c:pt idx="4">
                  <c:v>0.17948717948718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Sheet1!$G$2:$G$6</c:f>
              <c:numCache>
                <c:formatCode>0%</c:formatCode>
                <c:ptCount val="5"/>
                <c:pt idx="0">
                  <c:v>0.0256410256410257</c:v>
                </c:pt>
                <c:pt idx="1">
                  <c:v>0.0</c:v>
                </c:pt>
                <c:pt idx="2">
                  <c:v>0.0512820512820513</c:v>
                </c:pt>
                <c:pt idx="3">
                  <c:v>0.102564102564103</c:v>
                </c:pt>
                <c:pt idx="4">
                  <c:v>0.17948717948718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SLANT System</c:v>
                </c:pt>
                <c:pt idx="1">
                  <c:v>Solioquy Software</c:v>
                </c:pt>
                <c:pt idx="2">
                  <c:v>S.P.I.R.E. - Orton-Gillingham</c:v>
                </c:pt>
                <c:pt idx="3">
                  <c:v>SRA/Corrective Reading</c:v>
                </c:pt>
                <c:pt idx="4">
                  <c:v>Wilson Reading System &amp; Fundamentals</c:v>
                </c:pt>
              </c:strCache>
            </c:strRef>
          </c:cat>
          <c:val>
            <c:numRef>
              <c:f>Sheet1!$H$2:$H$6</c:f>
              <c:numCache>
                <c:formatCode>0%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0.0256410256410257</c:v>
                </c:pt>
                <c:pt idx="3">
                  <c:v>0.0256410256410257</c:v>
                </c:pt>
                <c:pt idx="4">
                  <c:v>0.0512820512820513</c:v>
                </c:pt>
              </c:numCache>
            </c:numRef>
          </c:val>
        </c:ser>
        <c:axId val="595028392"/>
        <c:axId val="595021016"/>
      </c:barChart>
      <c:catAx>
        <c:axId val="595028392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95021016"/>
        <c:crosses val="autoZero"/>
        <c:auto val="1"/>
        <c:lblAlgn val="ctr"/>
        <c:lblOffset val="100"/>
      </c:catAx>
      <c:valAx>
        <c:axId val="595021016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59502839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0.0882352941176472</c:v>
                </c:pt>
                <c:pt idx="1">
                  <c:v>0.0</c:v>
                </c:pt>
                <c:pt idx="2">
                  <c:v>0.0</c:v>
                </c:pt>
                <c:pt idx="3">
                  <c:v>0.0294117647058823</c:v>
                </c:pt>
                <c:pt idx="4">
                  <c:v>0.0882352941176472</c:v>
                </c:pt>
                <c:pt idx="5">
                  <c:v>0.0294117647058823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0.5</c:v>
                </c:pt>
                <c:pt idx="1">
                  <c:v>0.0</c:v>
                </c:pt>
                <c:pt idx="2">
                  <c:v>0.147058823529412</c:v>
                </c:pt>
                <c:pt idx="3">
                  <c:v>0.264705882352942</c:v>
                </c:pt>
                <c:pt idx="4">
                  <c:v>0.176470588235294</c:v>
                </c:pt>
                <c:pt idx="5">
                  <c:v>0.147058823529412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0.382352941176471</c:v>
                </c:pt>
                <c:pt idx="1">
                  <c:v>0.0</c:v>
                </c:pt>
                <c:pt idx="2">
                  <c:v>0.441176470588235</c:v>
                </c:pt>
                <c:pt idx="3">
                  <c:v>0.294117647058824</c:v>
                </c:pt>
                <c:pt idx="4">
                  <c:v>0.0294117647058823</c:v>
                </c:pt>
                <c:pt idx="5">
                  <c:v>0.235294117647059</c:v>
                </c:pt>
              </c:numCache>
            </c:numRef>
          </c:val>
        </c:ser>
        <c:axId val="603548440"/>
        <c:axId val="603551496"/>
      </c:barChart>
      <c:catAx>
        <c:axId val="603548440"/>
        <c:scaling>
          <c:orientation val="minMax"/>
        </c:scaling>
        <c:axPos val="l"/>
        <c:tickLblPos val="nextTo"/>
        <c:crossAx val="603551496"/>
        <c:crosses val="autoZero"/>
        <c:auto val="1"/>
        <c:lblAlgn val="ctr"/>
        <c:lblOffset val="100"/>
      </c:catAx>
      <c:valAx>
        <c:axId val="603551496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60354844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Naturally</c:v>
                </c:pt>
                <c:pt idx="5">
                  <c:v>Reading A-Z</c:v>
                </c:pt>
                <c:pt idx="6">
                  <c:v>Reading Mastery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0.470588235294118</c:v>
                </c:pt>
                <c:pt idx="1">
                  <c:v>0.0</c:v>
                </c:pt>
                <c:pt idx="2">
                  <c:v>0.0294117647058823</c:v>
                </c:pt>
                <c:pt idx="3">
                  <c:v>0.0294117647058823</c:v>
                </c:pt>
                <c:pt idx="4">
                  <c:v>0.0</c:v>
                </c:pt>
                <c:pt idx="5">
                  <c:v>0.117647058823529</c:v>
                </c:pt>
                <c:pt idx="6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Naturally</c:v>
                </c:pt>
                <c:pt idx="5">
                  <c:v>Reading A-Z</c:v>
                </c:pt>
                <c:pt idx="6">
                  <c:v>Reading Mastery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0.470588235294118</c:v>
                </c:pt>
                <c:pt idx="1">
                  <c:v>0.0882352941176472</c:v>
                </c:pt>
                <c:pt idx="2">
                  <c:v>0.0882352941176472</c:v>
                </c:pt>
                <c:pt idx="3">
                  <c:v>0.0588235294117647</c:v>
                </c:pt>
                <c:pt idx="4">
                  <c:v>0.147058823529412</c:v>
                </c:pt>
                <c:pt idx="5">
                  <c:v>0.294117647058824</c:v>
                </c:pt>
                <c:pt idx="6">
                  <c:v>0.0294117647058823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Michael Heggerty Phonemic Awareness</c:v>
                </c:pt>
                <c:pt idx="1">
                  <c:v>Paths to Achieving Literacy Success (PALS)</c:v>
                </c:pt>
                <c:pt idx="2">
                  <c:v>Peer Assisted Learning Strategies (PALS)</c:v>
                </c:pt>
                <c:pt idx="3">
                  <c:v>QuickReads</c:v>
                </c:pt>
                <c:pt idx="4">
                  <c:v>Read Naturally</c:v>
                </c:pt>
                <c:pt idx="5">
                  <c:v>Reading A-Z</c:v>
                </c:pt>
                <c:pt idx="6">
                  <c:v>Reading Mastery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0.205882352941176</c:v>
                </c:pt>
                <c:pt idx="1">
                  <c:v>0.0588235294117647</c:v>
                </c:pt>
                <c:pt idx="2">
                  <c:v>0.0294117647058823</c:v>
                </c:pt>
                <c:pt idx="3">
                  <c:v>0.0882352941176472</c:v>
                </c:pt>
                <c:pt idx="4">
                  <c:v>0.117647058823529</c:v>
                </c:pt>
                <c:pt idx="5">
                  <c:v>0.147058823529412</c:v>
                </c:pt>
                <c:pt idx="6">
                  <c:v>0.0294117647058823</c:v>
                </c:pt>
              </c:numCache>
            </c:numRef>
          </c:val>
        </c:ser>
        <c:axId val="603594472"/>
        <c:axId val="603597528"/>
      </c:barChart>
      <c:catAx>
        <c:axId val="603594472"/>
        <c:scaling>
          <c:orientation val="minMax"/>
        </c:scaling>
        <c:axPos val="l"/>
        <c:tickLblPos val="nextTo"/>
        <c:crossAx val="603597528"/>
        <c:crosses val="autoZero"/>
        <c:auto val="1"/>
        <c:lblAlgn val="ctr"/>
        <c:lblOffset val="100"/>
      </c:catAx>
      <c:valAx>
        <c:axId val="603597528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6035944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Reading Recovery</c:v>
                </c:pt>
                <c:pt idx="1">
                  <c:v>Road to the Code</c:v>
                </c:pt>
                <c:pt idx="2">
                  <c:v>Six (6) Minute Solution</c:v>
                </c:pt>
                <c:pt idx="3">
                  <c:v>Solioquy Software</c:v>
                </c:pt>
                <c:pt idx="4">
                  <c:v>SRA/Corrective Reading</c:v>
                </c:pt>
                <c:pt idx="5">
                  <c:v>Wilson Reading System &amp; Fundamentals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0.147058823529412</c:v>
                </c:pt>
                <c:pt idx="3">
                  <c:v>0.0</c:v>
                </c:pt>
                <c:pt idx="4">
                  <c:v>0.0294117647058823</c:v>
                </c:pt>
                <c:pt idx="5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Reading Recovery</c:v>
                </c:pt>
                <c:pt idx="1">
                  <c:v>Road to the Code</c:v>
                </c:pt>
                <c:pt idx="2">
                  <c:v>Six (6) Minute Solution</c:v>
                </c:pt>
                <c:pt idx="3">
                  <c:v>Solioquy Software</c:v>
                </c:pt>
                <c:pt idx="4">
                  <c:v>SRA/Corrective Reading</c:v>
                </c:pt>
                <c:pt idx="5">
                  <c:v>Wilson Reading System &amp; Fundamentals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0.0294117647058823</c:v>
                </c:pt>
                <c:pt idx="1">
                  <c:v>0.0294117647058823</c:v>
                </c:pt>
                <c:pt idx="2">
                  <c:v>0.294117647058824</c:v>
                </c:pt>
                <c:pt idx="3">
                  <c:v>0.0</c:v>
                </c:pt>
                <c:pt idx="4">
                  <c:v>0.0882352941176472</c:v>
                </c:pt>
                <c:pt idx="5">
                  <c:v>0.147058823529412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Reading Recovery</c:v>
                </c:pt>
                <c:pt idx="1">
                  <c:v>Road to the Code</c:v>
                </c:pt>
                <c:pt idx="2">
                  <c:v>Six (6) Minute Solution</c:v>
                </c:pt>
                <c:pt idx="3">
                  <c:v>Solioquy Software</c:v>
                </c:pt>
                <c:pt idx="4">
                  <c:v>SRA/Corrective Reading</c:v>
                </c:pt>
                <c:pt idx="5">
                  <c:v>Wilson Reading System &amp; Fundamentals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0.117647058823529</c:v>
                </c:pt>
                <c:pt idx="1">
                  <c:v>0.0294117647058823</c:v>
                </c:pt>
                <c:pt idx="2">
                  <c:v>0.117647058823529</c:v>
                </c:pt>
                <c:pt idx="3">
                  <c:v>0.0</c:v>
                </c:pt>
                <c:pt idx="4">
                  <c:v>0.117647058823529</c:v>
                </c:pt>
                <c:pt idx="5">
                  <c:v>0.117647058823529</c:v>
                </c:pt>
              </c:numCache>
            </c:numRef>
          </c:val>
        </c:ser>
        <c:axId val="603442968"/>
        <c:axId val="603446024"/>
      </c:barChart>
      <c:catAx>
        <c:axId val="603442968"/>
        <c:scaling>
          <c:orientation val="minMax"/>
        </c:scaling>
        <c:axPos val="l"/>
        <c:tickLblPos val="nextTo"/>
        <c:crossAx val="603446024"/>
        <c:crosses val="autoZero"/>
        <c:auto val="1"/>
        <c:lblAlgn val="ctr"/>
        <c:lblOffset val="100"/>
      </c:catAx>
      <c:valAx>
        <c:axId val="603446024"/>
        <c:scaling>
          <c:orientation val="minMax"/>
          <c:max val="1.0"/>
        </c:scaling>
        <c:axPos val="b"/>
        <c:majorGridlines/>
        <c:numFmt formatCode="0%" sourceLinked="1"/>
        <c:tickLblPos val="nextTo"/>
        <c:crossAx val="60344296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 - 2012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70.0</c:v>
                </c:pt>
                <c:pt idx="1">
                  <c:v>19.75</c:v>
                </c:pt>
                <c:pt idx="2">
                  <c:v>5.624999999999971</c:v>
                </c:pt>
                <c:pt idx="3">
                  <c:v>0.750000000000003</c:v>
                </c:pt>
                <c:pt idx="4">
                  <c:v>0.1875</c:v>
                </c:pt>
                <c:pt idx="5">
                  <c:v>3.687500000000012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 - State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aseline="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18.3</c:v>
                </c:pt>
                <c:pt idx="2">
                  <c:v>23.0</c:v>
                </c:pt>
                <c:pt idx="3">
                  <c:v>4.2</c:v>
                </c:pt>
                <c:pt idx="4">
                  <c:v>0.3</c:v>
                </c:pt>
                <c:pt idx="5">
                  <c:v>2.8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 - 2011-12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73.69230769230768</c:v>
                </c:pt>
                <c:pt idx="1">
                  <c:v>12.64102564102564</c:v>
                </c:pt>
                <c:pt idx="2">
                  <c:v>6.384615384615385</c:v>
                </c:pt>
                <c:pt idx="3">
                  <c:v>1.102564102564102</c:v>
                </c:pt>
                <c:pt idx="4">
                  <c:v>0.153846153846155</c:v>
                </c:pt>
                <c:pt idx="5">
                  <c:v>3.435897435897436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Ethnicity - State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Caucasian</c:v>
                </c:pt>
                <c:pt idx="1">
                  <c:v>Black</c:v>
                </c:pt>
                <c:pt idx="2">
                  <c:v>Hispanic</c:v>
                </c:pt>
                <c:pt idx="3">
                  <c:v>Asian/Pacific Islander</c:v>
                </c:pt>
                <c:pt idx="4">
                  <c:v>Native American</c:v>
                </c:pt>
                <c:pt idx="5">
                  <c:v>Multi racial/ethnic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18.3</c:v>
                </c:pt>
                <c:pt idx="2">
                  <c:v>23.0</c:v>
                </c:pt>
                <c:pt idx="3">
                  <c:v>4.2</c:v>
                </c:pt>
                <c:pt idx="4">
                  <c:v>0.3</c:v>
                </c:pt>
                <c:pt idx="5">
                  <c:v>2.8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Low Income</c:v>
                </c:pt>
                <c:pt idx="1">
                  <c:v>Limited English Proficiency</c:v>
                </c:pt>
                <c:pt idx="2">
                  <c:v>of Students with IEP</c:v>
                </c:pt>
                <c:pt idx="3">
                  <c:v>Truancy</c:v>
                </c:pt>
                <c:pt idx="4">
                  <c:v>Mobility</c:v>
                </c:pt>
                <c:pt idx="5">
                  <c:v>Average Daily Attendance 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39.60869565217401</c:v>
                </c:pt>
                <c:pt idx="1">
                  <c:v>3.043478260869565</c:v>
                </c:pt>
                <c:pt idx="2">
                  <c:v>13.52173913043478</c:v>
                </c:pt>
                <c:pt idx="3">
                  <c:v>1.217391304347822</c:v>
                </c:pt>
                <c:pt idx="4">
                  <c:v>16.34782608695653</c:v>
                </c:pt>
                <c:pt idx="5">
                  <c:v>90.30434782608631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Low Income</c:v>
                </c:pt>
                <c:pt idx="1">
                  <c:v>Limited English Proficiency</c:v>
                </c:pt>
                <c:pt idx="2">
                  <c:v>of Students with IEP</c:v>
                </c:pt>
                <c:pt idx="3">
                  <c:v>Truancy</c:v>
                </c:pt>
                <c:pt idx="4">
                  <c:v>Mobility</c:v>
                </c:pt>
                <c:pt idx="5">
                  <c:v>Average Daily Attendance </c:v>
                </c:pt>
              </c:strCache>
            </c:strRef>
          </c:cat>
          <c:val>
            <c:numRef>
              <c:f>Sheet1!$C$2:$C$7</c:f>
              <c:numCache>
                <c:formatCode>0.0</c:formatCode>
                <c:ptCount val="6"/>
                <c:pt idx="0">
                  <c:v>47.33333333333334</c:v>
                </c:pt>
                <c:pt idx="1">
                  <c:v>1.3</c:v>
                </c:pt>
                <c:pt idx="2">
                  <c:v>13.33333333333333</c:v>
                </c:pt>
                <c:pt idx="3">
                  <c:v>1.357142857142857</c:v>
                </c:pt>
                <c:pt idx="4">
                  <c:v>11.78571428571429</c:v>
                </c:pt>
                <c:pt idx="5">
                  <c:v>94.3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Combined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Low Income</c:v>
                </c:pt>
                <c:pt idx="1">
                  <c:v>Limited English Proficiency</c:v>
                </c:pt>
                <c:pt idx="2">
                  <c:v>of Students with IEP</c:v>
                </c:pt>
                <c:pt idx="3">
                  <c:v>Truancy</c:v>
                </c:pt>
                <c:pt idx="4">
                  <c:v>Mobility</c:v>
                </c:pt>
                <c:pt idx="5">
                  <c:v>Average Daily Attendance </c:v>
                </c:pt>
              </c:strCache>
            </c:strRef>
          </c:cat>
          <c:val>
            <c:numRef>
              <c:f>Sheet1!$D$2:$D$7</c:f>
              <c:numCache>
                <c:formatCode>0.0</c:formatCode>
                <c:ptCount val="6"/>
                <c:pt idx="0">
                  <c:v>42.65789473684197</c:v>
                </c:pt>
                <c:pt idx="1">
                  <c:v>2.405405405405398</c:v>
                </c:pt>
                <c:pt idx="2">
                  <c:v>13.44736842105255</c:v>
                </c:pt>
                <c:pt idx="3">
                  <c:v>1.27027027027027</c:v>
                </c:pt>
                <c:pt idx="4">
                  <c:v>14.62162162162158</c:v>
                </c:pt>
                <c:pt idx="5">
                  <c:v>94.62162162162163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Illinois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Low Income</c:v>
                </c:pt>
                <c:pt idx="1">
                  <c:v>Limited English Proficiency</c:v>
                </c:pt>
                <c:pt idx="2">
                  <c:v>of Students with IEP</c:v>
                </c:pt>
                <c:pt idx="3">
                  <c:v>Truancy</c:v>
                </c:pt>
                <c:pt idx="4">
                  <c:v>Mobility</c:v>
                </c:pt>
                <c:pt idx="5">
                  <c:v>Average Daily Attendance 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48.1</c:v>
                </c:pt>
                <c:pt idx="1">
                  <c:v>8.8</c:v>
                </c:pt>
                <c:pt idx="2">
                  <c:v>14.0</c:v>
                </c:pt>
                <c:pt idx="3">
                  <c:v>3.2</c:v>
                </c:pt>
                <c:pt idx="4">
                  <c:v>12.8</c:v>
                </c:pt>
                <c:pt idx="5">
                  <c:v>94.0</c:v>
                </c:pt>
              </c:numCache>
            </c:numRef>
          </c:val>
        </c:ser>
        <c:axId val="588383752"/>
        <c:axId val="588371144"/>
      </c:barChart>
      <c:catAx>
        <c:axId val="588383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88371144"/>
        <c:crosses val="autoZero"/>
        <c:auto val="1"/>
        <c:lblAlgn val="ctr"/>
        <c:lblOffset val="100"/>
      </c:catAx>
      <c:valAx>
        <c:axId val="588371144"/>
        <c:scaling>
          <c:orientation val="minMax"/>
        </c:scaling>
        <c:axPos val="l"/>
        <c:majorGridlines/>
        <c:numFmt formatCode="0.0" sourceLinked="1"/>
        <c:tickLblPos val="nextTo"/>
        <c:crossAx val="58838375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[1]Sheet11!$B$1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[1]Sheet11!$B$2:$B$20</c:f>
              <c:numCache>
                <c:formatCode>General</c:formatCode>
                <c:ptCount val="19"/>
                <c:pt idx="0">
                  <c:v>0.434782608695656</c:v>
                </c:pt>
                <c:pt idx="1">
                  <c:v>0.130434782608696</c:v>
                </c:pt>
                <c:pt idx="2">
                  <c:v>0.0434782608695652</c:v>
                </c:pt>
                <c:pt idx="3">
                  <c:v>0.0</c:v>
                </c:pt>
                <c:pt idx="4">
                  <c:v>0.47826086956522</c:v>
                </c:pt>
                <c:pt idx="5">
                  <c:v>0.0434782608695652</c:v>
                </c:pt>
                <c:pt idx="6">
                  <c:v>0.0</c:v>
                </c:pt>
                <c:pt idx="7">
                  <c:v>0.0434782608695652</c:v>
                </c:pt>
                <c:pt idx="8">
                  <c:v>0.0</c:v>
                </c:pt>
                <c:pt idx="9">
                  <c:v>0.173913043478263</c:v>
                </c:pt>
                <c:pt idx="10">
                  <c:v>0.0</c:v>
                </c:pt>
                <c:pt idx="11">
                  <c:v>0.0869565217391305</c:v>
                </c:pt>
                <c:pt idx="12">
                  <c:v>0.347826086956524</c:v>
                </c:pt>
                <c:pt idx="13">
                  <c:v>0.0</c:v>
                </c:pt>
                <c:pt idx="14">
                  <c:v>0.0434782608695652</c:v>
                </c:pt>
                <c:pt idx="15">
                  <c:v>0.0</c:v>
                </c:pt>
                <c:pt idx="16">
                  <c:v>0.0</c:v>
                </c:pt>
                <c:pt idx="17">
                  <c:v>0.0869565217391305</c:v>
                </c:pt>
                <c:pt idx="18">
                  <c:v>0.0869565217391305</c:v>
                </c:pt>
              </c:numCache>
            </c:numRef>
          </c:val>
        </c:ser>
        <c:ser>
          <c:idx val="1"/>
          <c:order val="1"/>
          <c:tx>
            <c:strRef>
              <c:f>[1]Sheet11!$C$1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[1]Sheet11!$C$2:$C$20</c:f>
              <c:numCache>
                <c:formatCode>General</c:formatCode>
                <c:ptCount val="19"/>
                <c:pt idx="0">
                  <c:v>0.304347826086957</c:v>
                </c:pt>
                <c:pt idx="1">
                  <c:v>0.0434782608695652</c:v>
                </c:pt>
                <c:pt idx="2">
                  <c:v>0.0434782608695652</c:v>
                </c:pt>
                <c:pt idx="3">
                  <c:v>0.0</c:v>
                </c:pt>
                <c:pt idx="4">
                  <c:v>0.347826086956524</c:v>
                </c:pt>
                <c:pt idx="5">
                  <c:v>0.0434782608695652</c:v>
                </c:pt>
                <c:pt idx="6">
                  <c:v>0.0</c:v>
                </c:pt>
                <c:pt idx="7">
                  <c:v>0.0869565217391305</c:v>
                </c:pt>
                <c:pt idx="8">
                  <c:v>0.0434782608695652</c:v>
                </c:pt>
                <c:pt idx="9">
                  <c:v>0.130434782608696</c:v>
                </c:pt>
                <c:pt idx="10">
                  <c:v>0.0</c:v>
                </c:pt>
                <c:pt idx="11">
                  <c:v>0.0869565217391305</c:v>
                </c:pt>
                <c:pt idx="12">
                  <c:v>0.521739130434788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0.173913043478263</c:v>
                </c:pt>
                <c:pt idx="18">
                  <c:v>0.39130434782609</c:v>
                </c:pt>
              </c:numCache>
            </c:numRef>
          </c:val>
        </c:ser>
        <c:ser>
          <c:idx val="2"/>
          <c:order val="2"/>
          <c:tx>
            <c:strRef>
              <c:f>[1]Sheet11!$D$1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[1]Sheet11!$D$2:$D$20</c:f>
              <c:numCache>
                <c:formatCode>General</c:formatCode>
                <c:ptCount val="19"/>
                <c:pt idx="0">
                  <c:v>0.608695652173925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0.652173913043488</c:v>
                </c:pt>
                <c:pt idx="5">
                  <c:v>0.0434782608695652</c:v>
                </c:pt>
                <c:pt idx="6">
                  <c:v>0.0</c:v>
                </c:pt>
                <c:pt idx="7">
                  <c:v>0.0434782608695652</c:v>
                </c:pt>
                <c:pt idx="8">
                  <c:v>0.0</c:v>
                </c:pt>
                <c:pt idx="9">
                  <c:v>0.0869565217391305</c:v>
                </c:pt>
                <c:pt idx="10">
                  <c:v>0.0</c:v>
                </c:pt>
                <c:pt idx="11">
                  <c:v>0.0</c:v>
                </c:pt>
                <c:pt idx="12">
                  <c:v>0.39130434782609</c:v>
                </c:pt>
                <c:pt idx="13">
                  <c:v>0.0</c:v>
                </c:pt>
                <c:pt idx="14">
                  <c:v>0.0434782608695652</c:v>
                </c:pt>
                <c:pt idx="15">
                  <c:v>0.0</c:v>
                </c:pt>
                <c:pt idx="16">
                  <c:v>0.0</c:v>
                </c:pt>
                <c:pt idx="17">
                  <c:v>0.0434782608695652</c:v>
                </c:pt>
                <c:pt idx="18">
                  <c:v>0.0434782608695652</c:v>
                </c:pt>
              </c:numCache>
            </c:numRef>
          </c:val>
        </c:ser>
        <c:ser>
          <c:idx val="3"/>
          <c:order val="3"/>
          <c:tx>
            <c:strRef>
              <c:f>[1]Sheet11!$E$1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[1]Sheet11!$E$2:$E$20</c:f>
              <c:numCache>
                <c:formatCode>General</c:formatCode>
                <c:ptCount val="19"/>
                <c:pt idx="0">
                  <c:v>0.304347826086957</c:v>
                </c:pt>
                <c:pt idx="1">
                  <c:v>0.0434782608695652</c:v>
                </c:pt>
                <c:pt idx="2">
                  <c:v>0.0</c:v>
                </c:pt>
                <c:pt idx="3">
                  <c:v>0.0</c:v>
                </c:pt>
                <c:pt idx="4">
                  <c:v>0.130434782608696</c:v>
                </c:pt>
                <c:pt idx="5">
                  <c:v>0.0434782608695652</c:v>
                </c:pt>
                <c:pt idx="6">
                  <c:v>0.0</c:v>
                </c:pt>
                <c:pt idx="7">
                  <c:v>0.0434782608695652</c:v>
                </c:pt>
                <c:pt idx="8">
                  <c:v>0.0</c:v>
                </c:pt>
                <c:pt idx="9">
                  <c:v>0.0434782608695652</c:v>
                </c:pt>
                <c:pt idx="10">
                  <c:v>0.0</c:v>
                </c:pt>
                <c:pt idx="11">
                  <c:v>0.0869565217391305</c:v>
                </c:pt>
                <c:pt idx="12">
                  <c:v>0.173913043478263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0.0434782608695652</c:v>
                </c:pt>
              </c:numCache>
            </c:numRef>
          </c:val>
        </c:ser>
        <c:ser>
          <c:idx val="4"/>
          <c:order val="4"/>
          <c:tx>
            <c:strRef>
              <c:f>[1]Sheet11!$F$1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[1]Sheet11!$F$2:$F$20</c:f>
              <c:numCache>
                <c:formatCode>General</c:formatCode>
                <c:ptCount val="1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0.0434782608695652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0.0434782608695652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0.0869565217391305</c:v>
                </c:pt>
              </c:numCache>
            </c:numRef>
          </c:val>
        </c:ser>
        <c:axId val="526010584"/>
        <c:axId val="525997912"/>
      </c:barChart>
      <c:catAx>
        <c:axId val="526010584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525997912"/>
        <c:crosses val="autoZero"/>
        <c:auto val="1"/>
        <c:lblAlgn val="ctr"/>
        <c:lblOffset val="100"/>
      </c:catAx>
      <c:valAx>
        <c:axId val="525997912"/>
        <c:scaling>
          <c:orientation val="minMax"/>
        </c:scaling>
        <c:axPos val="b"/>
        <c:majorGridlines/>
        <c:numFmt formatCode="General" sourceLinked="1"/>
        <c:tickLblPos val="nextTo"/>
        <c:crossAx val="526010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8562460006437"/>
          <c:y val="0.391791610667134"/>
          <c:w val="0.212658254682689"/>
          <c:h val="0.216416778665733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DIBELS</c:v>
                </c:pt>
                <c:pt idx="4">
                  <c:v>DRA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0.818181818181819</c:v>
                </c:pt>
                <c:pt idx="1">
                  <c:v>0.181818181818182</c:v>
                </c:pt>
                <c:pt idx="2">
                  <c:v>0.0</c:v>
                </c:pt>
                <c:pt idx="3">
                  <c:v>0.272727272727273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DIBELS</c:v>
                </c:pt>
                <c:pt idx="4">
                  <c:v>DRA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0.454545454545454</c:v>
                </c:pt>
                <c:pt idx="1">
                  <c:v>0.272727272727273</c:v>
                </c:pt>
                <c:pt idx="2">
                  <c:v>0.0909090909090911</c:v>
                </c:pt>
                <c:pt idx="3">
                  <c:v>0.0909090909090911</c:v>
                </c:pt>
                <c:pt idx="4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DIBELS</c:v>
                </c:pt>
                <c:pt idx="4">
                  <c:v>DRA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0.909090909090909</c:v>
                </c:pt>
                <c:pt idx="1">
                  <c:v>0.0</c:v>
                </c:pt>
                <c:pt idx="2">
                  <c:v>0.0</c:v>
                </c:pt>
                <c:pt idx="3">
                  <c:v>0.363636363636364</c:v>
                </c:pt>
                <c:pt idx="4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DIBELS</c:v>
                </c:pt>
                <c:pt idx="4">
                  <c:v>DRA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0.545454545454545</c:v>
                </c:pt>
                <c:pt idx="1">
                  <c:v>0.0909090909090911</c:v>
                </c:pt>
                <c:pt idx="2">
                  <c:v>0.0</c:v>
                </c:pt>
                <c:pt idx="3">
                  <c:v>0.0909090909090911</c:v>
                </c:pt>
                <c:pt idx="4">
                  <c:v>0.0</c:v>
                </c:pt>
              </c:numCache>
            </c:numRef>
          </c:val>
        </c:ser>
        <c:axId val="588268264"/>
        <c:axId val="588263720"/>
      </c:barChart>
      <c:catAx>
        <c:axId val="588268264"/>
        <c:scaling>
          <c:orientation val="minMax"/>
        </c:scaling>
        <c:axPos val="l"/>
        <c:tickLblPos val="nextTo"/>
        <c:crossAx val="588263720"/>
        <c:crosses val="autoZero"/>
        <c:auto val="1"/>
        <c:lblAlgn val="ctr"/>
        <c:lblOffset val="100"/>
      </c:catAx>
      <c:valAx>
        <c:axId val="588263720"/>
        <c:scaling>
          <c:orientation val="minMax"/>
        </c:scaling>
        <c:axPos val="b"/>
        <c:majorGridlines/>
        <c:numFmt formatCode="0%" sourceLinked="1"/>
        <c:tickLblPos val="nextTo"/>
        <c:crossAx val="58826826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600" baseline="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4FD11-0E15-4598-825C-1E43A5B6A058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51863"/>
            <a:ext cx="3067050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26CFC-758D-4A9E-AC1C-73265F29F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10324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2381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7988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416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234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0388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1196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0612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4765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7005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478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806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5C95-3510-47CF-B0BE-560F116ED8FC}" type="datetimeFigureOut">
              <a:rPr lang="en-US" smtClean="0"/>
              <a:pPr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6310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6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000" b="1" dirty="0"/>
              <a:t>K-5/6 Reading Practices Inventory for Selected Illinois School Districts: </a:t>
            </a:r>
            <a:r>
              <a:rPr lang="en-US" sz="3100" b="1" dirty="0"/>
              <a:t>Preliminary Results, Research Insights, and Audience Discussion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38600"/>
            <a:ext cx="7924800" cy="2590800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1:45 – 2:45 March 16, 2012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Center B4-W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Katie </a:t>
            </a:r>
            <a:r>
              <a:rPr lang="en-US" dirty="0" err="1" smtClean="0">
                <a:solidFill>
                  <a:schemeClr val="tx1"/>
                </a:solidFill>
              </a:rPr>
              <a:t>Ludes</a:t>
            </a:r>
            <a:r>
              <a:rPr lang="en-US" dirty="0" smtClean="0">
                <a:solidFill>
                  <a:schemeClr val="tx1"/>
                </a:solidFill>
              </a:rPr>
              <a:t>			Boomer </a:t>
            </a:r>
            <a:r>
              <a:rPr lang="en-US" dirty="0" err="1" smtClean="0">
                <a:solidFill>
                  <a:schemeClr val="tx1"/>
                </a:solidFill>
              </a:rPr>
              <a:t>Crotty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Pamela </a:t>
            </a:r>
            <a:r>
              <a:rPr lang="en-US" dirty="0" err="1" smtClean="0">
                <a:solidFill>
                  <a:schemeClr val="tx1"/>
                </a:solidFill>
              </a:rPr>
              <a:t>Godt</a:t>
            </a:r>
            <a:r>
              <a:rPr lang="en-US" dirty="0" smtClean="0">
                <a:solidFill>
                  <a:schemeClr val="tx1"/>
                </a:solidFill>
              </a:rPr>
              <a:t>			Karen Walker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Elizabeth Goldsmith-Conley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Special Acknowledgment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Data analysis, charts, and graphs done by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3600" b="1" dirty="0" smtClean="0"/>
              <a:t>George </a:t>
            </a:r>
            <a:r>
              <a:rPr lang="en-US" sz="3600" b="1" dirty="0" err="1" smtClean="0"/>
              <a:t>Fero</a:t>
            </a:r>
            <a:endParaRPr lang="en-US" sz="3600" b="1" dirty="0" smtClean="0"/>
          </a:p>
          <a:p>
            <a:pPr algn="ctr">
              <a:buNone/>
            </a:pPr>
            <a:r>
              <a:rPr lang="en-US" b="1" dirty="0" smtClean="0"/>
              <a:t>School of Education</a:t>
            </a:r>
          </a:p>
          <a:p>
            <a:pPr algn="ctr">
              <a:buNone/>
            </a:pPr>
            <a:r>
              <a:rPr lang="en-US" b="1" dirty="0" err="1" smtClean="0"/>
              <a:t>McKendree</a:t>
            </a:r>
            <a:r>
              <a:rPr lang="en-US" b="1" dirty="0" smtClean="0"/>
              <a:t> University</a:t>
            </a:r>
          </a:p>
          <a:p>
            <a:pPr algn="ctr">
              <a:buNone/>
            </a:pPr>
            <a:r>
              <a:rPr lang="en-US" b="1" smtClean="0"/>
              <a:t>gjfero@mckendree.edu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3-08 at 2.45.38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700" y="-1333500"/>
            <a:ext cx="8470900" cy="704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mapwatch.com/topo-maps/purchase-mo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50" cy="209550"/>
          </a:xfrm>
          <a:prstGeom prst="rect">
            <a:avLst/>
          </a:prstGeom>
          <a:noFill/>
        </p:spPr>
      </p:pic>
      <p:pic>
        <p:nvPicPr>
          <p:cNvPr id="9" name="Content Placeholder 8" descr="illinois-county-map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762001"/>
            <a:ext cx="3377860" cy="6095999"/>
          </a:xfrm>
        </p:spPr>
      </p:pic>
      <p:cxnSp>
        <p:nvCxnSpPr>
          <p:cNvPr id="7" name="Straight Arrow Connector 6"/>
          <p:cNvCxnSpPr/>
          <p:nvPr/>
        </p:nvCxnSpPr>
        <p:spPr>
          <a:xfrm rot="5400000">
            <a:off x="5562600" y="1371600"/>
            <a:ext cx="21336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43800" y="762001"/>
            <a:ext cx="1600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Champaign</a:t>
            </a:r>
          </a:p>
          <a:p>
            <a:r>
              <a:rPr lang="en-US" dirty="0" smtClean="0"/>
              <a:t>Fisher</a:t>
            </a:r>
          </a:p>
          <a:p>
            <a:r>
              <a:rPr lang="en-US" dirty="0" smtClean="0"/>
              <a:t>Heritage</a:t>
            </a:r>
          </a:p>
          <a:p>
            <a:r>
              <a:rPr lang="en-US" dirty="0" smtClean="0"/>
              <a:t>Ludlow</a:t>
            </a:r>
          </a:p>
          <a:p>
            <a:r>
              <a:rPr lang="en-US" dirty="0" smtClean="0"/>
              <a:t>Mahomet-Seymour</a:t>
            </a:r>
          </a:p>
          <a:p>
            <a:r>
              <a:rPr lang="en-US" dirty="0" smtClean="0"/>
              <a:t>Monticello</a:t>
            </a:r>
          </a:p>
          <a:p>
            <a:r>
              <a:rPr lang="en-US" dirty="0" smtClean="0"/>
              <a:t>Rantoul</a:t>
            </a:r>
          </a:p>
          <a:p>
            <a:r>
              <a:rPr lang="en-US" dirty="0" smtClean="0"/>
              <a:t>St. Joseph</a:t>
            </a:r>
          </a:p>
          <a:p>
            <a:r>
              <a:rPr lang="en-US" dirty="0" err="1" smtClean="0"/>
              <a:t>Thomasboro</a:t>
            </a:r>
            <a:endParaRPr lang="en-US" dirty="0" smtClean="0"/>
          </a:p>
          <a:p>
            <a:r>
              <a:rPr lang="en-US" dirty="0" smtClean="0"/>
              <a:t>Tolono</a:t>
            </a:r>
          </a:p>
          <a:p>
            <a:r>
              <a:rPr lang="en-US" dirty="0" smtClean="0"/>
              <a:t>Urbana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4800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Arcola</a:t>
            </a:r>
          </a:p>
          <a:p>
            <a:r>
              <a:rPr lang="en-US" dirty="0" smtClean="0"/>
              <a:t>Villa Grove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410200" y="3962400"/>
            <a:ext cx="1447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4915694" y="4380706"/>
            <a:ext cx="1827212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7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Sullivan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209800" y="3429000"/>
            <a:ext cx="2743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8200" y="4038600"/>
            <a:ext cx="12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Ridge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676400" y="2592388"/>
            <a:ext cx="2209800" cy="227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9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Galesburg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5640388" y="4953000"/>
            <a:ext cx="12176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858000" y="556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 Richland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4724400" y="1371600"/>
            <a:ext cx="2514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867400" y="228601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GMS (</a:t>
            </a:r>
            <a:r>
              <a:rPr lang="en-US" sz="1400" dirty="0" err="1" smtClean="0"/>
              <a:t>GibsonCity</a:t>
            </a:r>
            <a:r>
              <a:rPr lang="en-US" sz="1400" dirty="0" smtClean="0"/>
              <a:t> Melvin Sibley)</a:t>
            </a:r>
          </a:p>
          <a:p>
            <a:r>
              <a:rPr lang="en-US" dirty="0" smtClean="0"/>
              <a:t>PBL </a:t>
            </a:r>
            <a:r>
              <a:rPr lang="en-US" sz="1000" dirty="0" smtClean="0"/>
              <a:t> (</a:t>
            </a:r>
            <a:r>
              <a:rPr lang="en-US" sz="1400" dirty="0" smtClean="0"/>
              <a:t>Paxton Buckley </a:t>
            </a:r>
            <a:r>
              <a:rPr lang="en-US" sz="1400" dirty="0" err="1" smtClean="0"/>
              <a:t>Loda</a:t>
            </a:r>
            <a:r>
              <a:rPr lang="en-US" sz="1400" dirty="0" smtClean="0"/>
              <a:t>)</a:t>
            </a:r>
          </a:p>
          <a:p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5562600" y="4343400"/>
            <a:ext cx="1219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78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Neoga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rot="5400000">
            <a:off x="5905500" y="36195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008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Shiloh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124200" y="4572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590800" y="304800"/>
            <a:ext cx="7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1371600"/>
            <a:ext cx="87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Grundy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752600" y="1600200"/>
            <a:ext cx="35814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28564" y="354438"/>
            <a:ext cx="87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Kendall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4686300" y="12573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408552" y="135867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Cook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48" name="Straight Arrow Connector 47"/>
          <p:cNvCxnSpPr>
            <a:stCxn id="45" idx="1"/>
          </p:cNvCxnSpPr>
          <p:nvPr/>
        </p:nvCxnSpPr>
        <p:spPr>
          <a:xfrm rot="10800000" flipV="1">
            <a:off x="5867400" y="1543344"/>
            <a:ext cx="541152" cy="133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57184" y="945167"/>
            <a:ext cx="51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Lee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209800" y="1219200"/>
            <a:ext cx="2514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6600" y="2159000"/>
            <a:ext cx="1127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Livingston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63" name="Straight Arrow Connector 62"/>
          <p:cNvCxnSpPr>
            <a:stCxn id="60" idx="3"/>
          </p:cNvCxnSpPr>
          <p:nvPr/>
        </p:nvCxnSpPr>
        <p:spPr>
          <a:xfrm>
            <a:off x="1864207" y="2343666"/>
            <a:ext cx="3317393" cy="323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49300" y="3454400"/>
            <a:ext cx="98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Hancock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69" name="Straight Arrow Connector 68"/>
          <p:cNvCxnSpPr>
            <a:stCxn id="65" idx="3"/>
          </p:cNvCxnSpPr>
          <p:nvPr/>
        </p:nvCxnSpPr>
        <p:spPr>
          <a:xfrm flipV="1">
            <a:off x="1729594" y="3276600"/>
            <a:ext cx="1394606" cy="362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400800" y="2743200"/>
            <a:ext cx="1265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Vermillion</a:t>
            </a:r>
            <a:endParaRPr lang="en-US" dirty="0">
              <a:solidFill>
                <a:srgbClr val="C0504D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rot="10800000" flipV="1">
            <a:off x="5943600" y="3048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506" name="DefaultOcx"/>
          <p:cNvPicPr preferRelativeResize="0">
            <a:picLocks noChangeArrowheads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HTMLText1"/>
          <p:cNvPicPr preferRelativeResize="0">
            <a:picLocks noChangeArrowheads="1" noChangeShapeType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3575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HTMLSubmit1"/>
          <p:cNvPicPr preferRelativeResize="0">
            <a:picLocks noChangeArrowheads="1" noChangeShapeType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Participating Districts 2011and 2012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886200" cy="4373563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/>
              <a:t>Arcola CUSD #306	 </a:t>
            </a:r>
          </a:p>
          <a:p>
            <a:pPr lvl="0">
              <a:buNone/>
            </a:pPr>
            <a:r>
              <a:rPr lang="en-US" sz="2400" b="1" dirty="0" smtClean="0"/>
              <a:t>Blue Ridge CUSD #18	 </a:t>
            </a:r>
          </a:p>
          <a:p>
            <a:pPr lvl="0">
              <a:buNone/>
            </a:pPr>
            <a:r>
              <a:rPr lang="en-US" sz="2400" b="1" dirty="0" smtClean="0"/>
              <a:t>Champaign CUSD #4</a:t>
            </a:r>
          </a:p>
          <a:p>
            <a:pPr lvl="0">
              <a:buNone/>
            </a:pPr>
            <a:r>
              <a:rPr lang="en-US" sz="2400" b="1" dirty="0" smtClean="0"/>
              <a:t>East Richland CUSD #1</a:t>
            </a:r>
          </a:p>
          <a:p>
            <a:pPr lvl="0">
              <a:buNone/>
            </a:pPr>
            <a:r>
              <a:rPr lang="en-US" sz="2400" b="1" dirty="0" smtClean="0"/>
              <a:t>Fisher CUSD #1</a:t>
            </a:r>
          </a:p>
          <a:p>
            <a:pPr lvl="0">
              <a:buNone/>
            </a:pPr>
            <a:r>
              <a:rPr lang="en-US" sz="2400" b="1" dirty="0" smtClean="0"/>
              <a:t>Galesburg CUSD #205</a:t>
            </a:r>
          </a:p>
          <a:p>
            <a:pPr lvl="0">
              <a:buNone/>
            </a:pPr>
            <a:r>
              <a:rPr lang="en-US" sz="2400" b="1" dirty="0" smtClean="0"/>
              <a:t>Gibson City-Melvin-Sibley CUSD #5</a:t>
            </a:r>
          </a:p>
          <a:p>
            <a:pPr>
              <a:buNone/>
            </a:pPr>
            <a:r>
              <a:rPr lang="en-US" sz="2400" b="1" dirty="0" smtClean="0"/>
              <a:t>Heritage CUSD #8</a:t>
            </a:r>
            <a:endParaRPr lang="en-US" sz="2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5800" y="1828799"/>
            <a:ext cx="4419600" cy="434340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/>
              <a:t>Ludlow CUSD  #142</a:t>
            </a:r>
          </a:p>
          <a:p>
            <a:pPr lvl="0">
              <a:buNone/>
            </a:pPr>
            <a:r>
              <a:rPr lang="en-US" sz="2400" b="1" dirty="0" smtClean="0"/>
              <a:t>Mahomet-Seymour CUSD  #3</a:t>
            </a:r>
          </a:p>
          <a:p>
            <a:pPr lvl="0">
              <a:buNone/>
            </a:pPr>
            <a:r>
              <a:rPr lang="en-US" sz="2400" b="1" dirty="0" smtClean="0"/>
              <a:t>Confidential #1	</a:t>
            </a:r>
          </a:p>
          <a:p>
            <a:pPr lvl="0">
              <a:buNone/>
            </a:pPr>
            <a:r>
              <a:rPr lang="en-US" sz="2400" b="1" dirty="0" smtClean="0"/>
              <a:t>Monticello CUSD #25 </a:t>
            </a:r>
          </a:p>
          <a:p>
            <a:pPr lvl="0">
              <a:buNone/>
            </a:pPr>
            <a:r>
              <a:rPr lang="en-US" sz="2400" b="1" dirty="0" smtClean="0"/>
              <a:t>Neoga CUSD #3</a:t>
            </a:r>
          </a:p>
          <a:p>
            <a:pPr lvl="0">
              <a:buNone/>
            </a:pPr>
            <a:r>
              <a:rPr lang="en-US" sz="2400" b="1" dirty="0" smtClean="0"/>
              <a:t>Paxton Buckley </a:t>
            </a:r>
            <a:r>
              <a:rPr lang="en-US" sz="2400" b="1" dirty="0" err="1" smtClean="0"/>
              <a:t>Loda</a:t>
            </a:r>
            <a:r>
              <a:rPr lang="en-US" sz="2400" b="1" dirty="0" smtClean="0"/>
              <a:t> CUD #2 </a:t>
            </a:r>
          </a:p>
          <a:p>
            <a:pPr lvl="0">
              <a:buNone/>
            </a:pPr>
            <a:r>
              <a:rPr lang="en-US" sz="2400" b="1" dirty="0" smtClean="0"/>
              <a:t>Rantoul City SD  #137</a:t>
            </a:r>
          </a:p>
          <a:p>
            <a:pPr lvl="0">
              <a:buNone/>
            </a:pPr>
            <a:r>
              <a:rPr lang="en-US" sz="2400" b="1" dirty="0" smtClean="0"/>
              <a:t>St. Joseph Community CCSD #130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/>
              <a:t>Shiloh  CUSD #1</a:t>
            </a:r>
          </a:p>
          <a:p>
            <a:pPr lvl="0">
              <a:buNone/>
            </a:pPr>
            <a:r>
              <a:rPr lang="en-US" sz="2400" b="1" dirty="0" smtClean="0"/>
              <a:t>Sullivan  CUSD #300</a:t>
            </a:r>
          </a:p>
          <a:p>
            <a:pPr lvl="0">
              <a:buNone/>
            </a:pPr>
            <a:r>
              <a:rPr lang="en-US" sz="2400" b="1" dirty="0" err="1" smtClean="0"/>
              <a:t>Thomasboro</a:t>
            </a:r>
            <a:r>
              <a:rPr lang="en-US" sz="2400" b="1" dirty="0" smtClean="0"/>
              <a:t> CCSD #130</a:t>
            </a:r>
          </a:p>
          <a:p>
            <a:pPr lvl="0">
              <a:buNone/>
            </a:pPr>
            <a:r>
              <a:rPr lang="en-US" sz="2400" b="1" dirty="0" smtClean="0"/>
              <a:t>Tolono  CUSD  #7</a:t>
            </a:r>
          </a:p>
          <a:p>
            <a:pPr lvl="0">
              <a:buNone/>
            </a:pPr>
            <a:r>
              <a:rPr lang="en-US" sz="2400" b="1" dirty="0" smtClean="0"/>
              <a:t>Urbana SD  # 116</a:t>
            </a:r>
          </a:p>
          <a:p>
            <a:pPr lvl="0">
              <a:buNone/>
            </a:pPr>
            <a:r>
              <a:rPr lang="en-US" sz="2400" b="1" dirty="0" smtClean="0"/>
              <a:t>Villa Grove CUSD #302</a:t>
            </a:r>
          </a:p>
          <a:p>
            <a:pPr lvl="0">
              <a:buNone/>
            </a:pPr>
            <a:r>
              <a:rPr lang="en-US" sz="2400" b="1" dirty="0" smtClean="0"/>
              <a:t>Zion School ESD #6</a:t>
            </a:r>
          </a:p>
          <a:p>
            <a:pPr lvl="0">
              <a:buNone/>
            </a:pPr>
            <a:r>
              <a:rPr lang="en-US" sz="2400" b="1" dirty="0" smtClean="0"/>
              <a:t>Coal City Unit District 1</a:t>
            </a:r>
          </a:p>
          <a:p>
            <a:pPr lvl="0">
              <a:buNone/>
            </a:pPr>
            <a:r>
              <a:rPr lang="en-US" sz="2400" b="1" dirty="0" smtClean="0"/>
              <a:t>Gifford CCSD 188</a:t>
            </a:r>
          </a:p>
          <a:p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dirty="0" smtClean="0"/>
              <a:t>Oak Park District 97</a:t>
            </a:r>
          </a:p>
          <a:p>
            <a:pPr lvl="0">
              <a:buNone/>
            </a:pPr>
            <a:r>
              <a:rPr lang="en-US" sz="2400" b="1" dirty="0" err="1" smtClean="0"/>
              <a:t>Prairieview</a:t>
            </a:r>
            <a:r>
              <a:rPr lang="en-US" sz="2400" b="1" dirty="0" smtClean="0"/>
              <a:t> Ogden</a:t>
            </a:r>
          </a:p>
          <a:p>
            <a:pPr lvl="0">
              <a:buNone/>
            </a:pPr>
            <a:r>
              <a:rPr lang="en-US" sz="2400" b="1" dirty="0" smtClean="0"/>
              <a:t>Newark Community CCD#6</a:t>
            </a:r>
          </a:p>
          <a:p>
            <a:pPr lvl="0">
              <a:buNone/>
            </a:pPr>
            <a:r>
              <a:rPr lang="en-US" sz="2400" b="1" dirty="0" smtClean="0"/>
              <a:t>Steger School District 194</a:t>
            </a:r>
          </a:p>
          <a:p>
            <a:pPr lvl="0">
              <a:buNone/>
            </a:pPr>
            <a:r>
              <a:rPr lang="en-US" sz="2400" b="1" dirty="0" smtClean="0"/>
              <a:t>Lansing SD 158</a:t>
            </a:r>
          </a:p>
          <a:p>
            <a:pPr lvl="0">
              <a:buNone/>
            </a:pPr>
            <a:r>
              <a:rPr lang="en-US" sz="2400" b="1" dirty="0" smtClean="0"/>
              <a:t>Georgetown-Ridge Farm CUD4 </a:t>
            </a:r>
          </a:p>
          <a:p>
            <a:pPr lvl="0">
              <a:buNone/>
            </a:pPr>
            <a:r>
              <a:rPr lang="en-US" sz="2400" b="1" dirty="0" smtClean="0"/>
              <a:t>Tri-Point CUSD 6</a:t>
            </a:r>
          </a:p>
          <a:p>
            <a:pPr lvl="0">
              <a:buNone/>
            </a:pPr>
            <a:r>
              <a:rPr lang="en-US" sz="2400" b="1" dirty="0" smtClean="0"/>
              <a:t>Dixon USD 170</a:t>
            </a:r>
          </a:p>
          <a:p>
            <a:pPr lvl="0">
              <a:buNone/>
            </a:pPr>
            <a:r>
              <a:rPr lang="en-US" sz="2400" b="1" dirty="0" smtClean="0"/>
              <a:t>Homewood</a:t>
            </a:r>
          </a:p>
          <a:p>
            <a:pPr>
              <a:buNone/>
            </a:pPr>
            <a:r>
              <a:rPr lang="en-US" sz="2400" b="1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463040"/>
            <a:ext cx="4023360" cy="4389120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2 Asst. Superintendents</a:t>
            </a:r>
          </a:p>
          <a:p>
            <a:r>
              <a:rPr lang="en-US" b="1" dirty="0" smtClean="0"/>
              <a:t>4  Cur. Coordinators</a:t>
            </a:r>
          </a:p>
          <a:p>
            <a:r>
              <a:rPr lang="en-US" b="1" dirty="0" smtClean="0"/>
              <a:t>2 Curriculum Directors</a:t>
            </a:r>
          </a:p>
          <a:p>
            <a:r>
              <a:rPr lang="en-US" b="1" dirty="0" smtClean="0"/>
              <a:t>1 Learning Specialist</a:t>
            </a:r>
          </a:p>
          <a:p>
            <a:r>
              <a:rPr lang="en-US" b="1" dirty="0" smtClean="0"/>
              <a:t>7 Principals</a:t>
            </a:r>
          </a:p>
          <a:p>
            <a:r>
              <a:rPr lang="en-US" b="1" dirty="0" smtClean="0"/>
              <a:t>2 Superintendents</a:t>
            </a:r>
          </a:p>
          <a:p>
            <a:r>
              <a:rPr lang="en-US" b="1" dirty="0" smtClean="0"/>
              <a:t>6 Reading Specialists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63040"/>
            <a:ext cx="4023360" cy="4449763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1 Retired Teacher</a:t>
            </a:r>
          </a:p>
          <a:p>
            <a:r>
              <a:rPr lang="en-US" b="1" dirty="0" smtClean="0"/>
              <a:t>1 Social Worker</a:t>
            </a:r>
          </a:p>
          <a:p>
            <a:r>
              <a:rPr lang="en-US" b="1" dirty="0" smtClean="0"/>
              <a:t>2 Spec. Ed </a:t>
            </a:r>
            <a:r>
              <a:rPr lang="en-US" b="1" dirty="0" err="1" smtClean="0"/>
              <a:t>Prog</a:t>
            </a:r>
            <a:r>
              <a:rPr lang="en-US" b="1" dirty="0" smtClean="0"/>
              <a:t> Directors</a:t>
            </a:r>
          </a:p>
          <a:p>
            <a:r>
              <a:rPr lang="en-US" b="1" dirty="0" smtClean="0"/>
              <a:t>1 Special Ed Teacher</a:t>
            </a:r>
          </a:p>
          <a:p>
            <a:r>
              <a:rPr lang="en-US" b="1" dirty="0" smtClean="0"/>
              <a:t>1 Title I Aide</a:t>
            </a:r>
          </a:p>
          <a:p>
            <a:r>
              <a:rPr lang="en-US" b="1" dirty="0" smtClean="0"/>
              <a:t>1 Title I Teacher</a:t>
            </a:r>
          </a:p>
          <a:p>
            <a:r>
              <a:rPr lang="en-US" b="1" dirty="0" smtClean="0"/>
              <a:t>3 Teachers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"/>
            <a:ext cx="63246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People Who Filled Out the Survey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and Illinois 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70534835"/>
              </p:ext>
            </p:extLst>
          </p:nvPr>
        </p:nvGraphicFramePr>
        <p:xfrm>
          <a:off x="5334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47808825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90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and Illinois Comparison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9410260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3077396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211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and Illinois Comparison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2397725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1289458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7019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 for Both Years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581961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06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Directions for getting to Wiki page to view results</a:t>
            </a:r>
          </a:p>
          <a:p>
            <a:r>
              <a:rPr lang="en-US" dirty="0" smtClean="0"/>
              <a:t>Request to participate form</a:t>
            </a:r>
          </a:p>
          <a:p>
            <a:r>
              <a:rPr lang="en-US" dirty="0" smtClean="0"/>
              <a:t>Evaluation form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Assessments Used</a:t>
            </a:r>
            <a:br>
              <a:rPr lang="en-US" b="1" dirty="0" smtClean="0"/>
            </a:br>
            <a:r>
              <a:rPr lang="en-US" b="1" dirty="0" smtClean="0"/>
              <a:t>2011 and 2012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55000" lnSpcReduction="20000"/>
          </a:bodyPr>
          <a:lstStyle/>
          <a:p>
            <a:pPr lvl="0"/>
            <a:r>
              <a:rPr lang="en-US" b="1" dirty="0" smtClean="0"/>
              <a:t>AIMS/CBM</a:t>
            </a:r>
          </a:p>
          <a:p>
            <a:pPr lvl="0"/>
            <a:r>
              <a:rPr lang="en-US" b="1" dirty="0" smtClean="0"/>
              <a:t>CORE</a:t>
            </a:r>
          </a:p>
          <a:p>
            <a:pPr lvl="0"/>
            <a:r>
              <a:rPr lang="en-US" b="1" dirty="0" smtClean="0"/>
              <a:t>DIBELS</a:t>
            </a:r>
          </a:p>
          <a:p>
            <a:pPr lvl="0"/>
            <a:r>
              <a:rPr lang="en-US" b="1" dirty="0" smtClean="0"/>
              <a:t>DRA</a:t>
            </a:r>
          </a:p>
          <a:p>
            <a:pPr lvl="0"/>
            <a:r>
              <a:rPr lang="en-US" b="1" dirty="0" smtClean="0"/>
              <a:t>DRP</a:t>
            </a:r>
          </a:p>
          <a:p>
            <a:pPr lvl="0"/>
            <a:r>
              <a:rPr lang="en-US" b="1" dirty="0" smtClean="0"/>
              <a:t>Gates Mac </a:t>
            </a:r>
            <a:r>
              <a:rPr lang="en-US" b="1" dirty="0" err="1" smtClean="0"/>
              <a:t>Ginitie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Gray Oral Reading</a:t>
            </a:r>
          </a:p>
          <a:p>
            <a:pPr lvl="0"/>
            <a:r>
              <a:rPr lang="en-US" b="1" dirty="0" err="1" smtClean="0"/>
              <a:t>ISEl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PRO-ED</a:t>
            </a:r>
          </a:p>
          <a:p>
            <a:pPr lvl="0"/>
            <a:r>
              <a:rPr lang="en-US" b="1" dirty="0" smtClean="0"/>
              <a:t>QRI</a:t>
            </a:r>
          </a:p>
          <a:p>
            <a:pPr lvl="0"/>
            <a:r>
              <a:rPr lang="en-US" b="1" dirty="0" smtClean="0"/>
              <a:t>Running Records</a:t>
            </a:r>
          </a:p>
          <a:p>
            <a:pPr lvl="0"/>
            <a:r>
              <a:rPr lang="en-US" b="1" dirty="0" smtClean="0"/>
              <a:t>TPRI</a:t>
            </a:r>
          </a:p>
          <a:p>
            <a:pPr lvl="0"/>
            <a:r>
              <a:rPr lang="en-US" b="1" dirty="0" smtClean="0"/>
              <a:t>Woodcock Johnson</a:t>
            </a:r>
          </a:p>
          <a:p>
            <a:pPr lvl="0"/>
            <a:r>
              <a:rPr lang="en-US" b="1" dirty="0" smtClean="0"/>
              <a:t>Woodcock Reading Mastery</a:t>
            </a:r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08283984"/>
              </p:ext>
            </p:extLst>
          </p:nvPr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86600" y="2286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Assessments</a:t>
            </a:r>
          </a:p>
          <a:p>
            <a:pPr algn="ctr"/>
            <a:r>
              <a:rPr lang="en-US" dirty="0" smtClean="0"/>
              <a:t>2011</a:t>
            </a:r>
          </a:p>
          <a:p>
            <a:pPr algn="ctr"/>
            <a:r>
              <a:rPr lang="en-US" dirty="0" smtClean="0"/>
              <a:t>23 districts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Assessments (11 districts)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53826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61770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Assessments (11 districts)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715359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42242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Assessments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869241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762809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Assessments 11 districts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335676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335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Assessments (34 districts)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797802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11314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Assessments of 34 districts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0880225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471667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Assessments of 34 districts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737437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13953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Assessments</a:t>
            </a:r>
            <a:br>
              <a:rPr lang="en-US" dirty="0" smtClean="0"/>
            </a:br>
            <a:r>
              <a:rPr lang="en-US" dirty="0" smtClean="0"/>
              <a:t>2011-2012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136623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6408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Survey Questions</a:t>
            </a:r>
          </a:p>
          <a:p>
            <a:r>
              <a:rPr lang="en-US" dirty="0" smtClean="0"/>
              <a:t>Preliminary Results</a:t>
            </a:r>
          </a:p>
          <a:p>
            <a:r>
              <a:rPr lang="en-US" dirty="0" smtClean="0"/>
              <a:t>Research Insights</a:t>
            </a:r>
          </a:p>
          <a:p>
            <a:r>
              <a:rPr lang="en-US" dirty="0" smtClean="0"/>
              <a:t>Wiki Page</a:t>
            </a:r>
          </a:p>
          <a:p>
            <a:r>
              <a:rPr lang="en-US" dirty="0" smtClean="0"/>
              <a:t>Audience Suggestions</a:t>
            </a:r>
          </a:p>
          <a:p>
            <a:r>
              <a:rPr lang="en-US" dirty="0" smtClean="0"/>
              <a:t>Evaluation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Observations about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AIMS </a:t>
            </a:r>
            <a:r>
              <a:rPr lang="en-US" smtClean="0"/>
              <a:t>Web overtaking DIBELS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Core Programs Used in 34 Districts</a:t>
            </a:r>
            <a:br>
              <a:rPr lang="en-US" b="1" dirty="0" smtClean="0"/>
            </a:br>
            <a:r>
              <a:rPr lang="en-US" b="1" dirty="0" smtClean="0"/>
              <a:t>2011 and 2012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62500" lnSpcReduction="20000"/>
          </a:bodyPr>
          <a:lstStyle/>
          <a:p>
            <a:pPr lvl="0"/>
            <a:r>
              <a:rPr lang="en-US" b="1" dirty="0" smtClean="0"/>
              <a:t>Anywhere Learning System</a:t>
            </a:r>
          </a:p>
          <a:p>
            <a:pPr lvl="0"/>
            <a:r>
              <a:rPr lang="en-US" b="1" dirty="0" err="1" smtClean="0"/>
              <a:t>Autoskill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Land of the Letter People</a:t>
            </a:r>
          </a:p>
          <a:p>
            <a:pPr lvl="0"/>
            <a:r>
              <a:rPr lang="en-US" b="1" dirty="0" smtClean="0"/>
              <a:t>Let’s Read with the Letter People</a:t>
            </a:r>
          </a:p>
          <a:p>
            <a:pPr lvl="0"/>
            <a:r>
              <a:rPr lang="en-US" b="1" dirty="0" smtClean="0"/>
              <a:t>McMillan/McGraw Hill</a:t>
            </a:r>
          </a:p>
          <a:p>
            <a:pPr lvl="0"/>
            <a:r>
              <a:rPr lang="en-US" b="1" dirty="0" smtClean="0"/>
              <a:t>Open Court SRA/McGraw Hill</a:t>
            </a:r>
          </a:p>
          <a:p>
            <a:pPr lvl="0"/>
            <a:r>
              <a:rPr lang="en-US" b="1" dirty="0" smtClean="0"/>
              <a:t>Read Well/</a:t>
            </a:r>
            <a:r>
              <a:rPr lang="en-US" b="1" dirty="0" err="1" smtClean="0"/>
              <a:t>Sopris</a:t>
            </a:r>
            <a:r>
              <a:rPr lang="en-US" b="1" dirty="0" smtClean="0"/>
              <a:t> West</a:t>
            </a:r>
          </a:p>
          <a:p>
            <a:pPr lvl="0"/>
            <a:r>
              <a:rPr lang="en-US" b="1" dirty="0" smtClean="0"/>
              <a:t>Reading Mastery Plus </a:t>
            </a:r>
          </a:p>
          <a:p>
            <a:pPr lvl="0"/>
            <a:r>
              <a:rPr lang="en-US" b="1" dirty="0" smtClean="0"/>
              <a:t>Rigby Literacy</a:t>
            </a:r>
          </a:p>
          <a:p>
            <a:pPr lvl="0"/>
            <a:r>
              <a:rPr lang="en-US" b="1" dirty="0" smtClean="0"/>
              <a:t>Scott </a:t>
            </a:r>
            <a:r>
              <a:rPr lang="en-US" b="1" dirty="0" err="1" smtClean="0"/>
              <a:t>Foresman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Success for All</a:t>
            </a:r>
          </a:p>
          <a:p>
            <a:pPr lvl="0"/>
            <a:r>
              <a:rPr lang="en-US" b="1" dirty="0" smtClean="0"/>
              <a:t>The Nation’s Choice</a:t>
            </a:r>
          </a:p>
          <a:p>
            <a:pPr lvl="0"/>
            <a:r>
              <a:rPr lang="en-US" b="1" dirty="0" smtClean="0"/>
              <a:t>Trophies</a:t>
            </a:r>
          </a:p>
          <a:p>
            <a:pPr lvl="0"/>
            <a:r>
              <a:rPr lang="en-US" b="1" dirty="0" smtClean="0"/>
              <a:t>Wright Group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District Use of Core </a:t>
            </a:r>
            <a:r>
              <a:rPr lang="en-US" dirty="0" smtClean="0"/>
              <a:t>Programs 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233006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959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District Use of Core </a:t>
            </a:r>
            <a:r>
              <a:rPr lang="en-US" dirty="0" smtClean="0"/>
              <a:t>Programs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000260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243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District Use of Core </a:t>
            </a:r>
            <a:r>
              <a:rPr lang="en-US" dirty="0" smtClean="0"/>
              <a:t>Programs 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116142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3437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Observations about programs used as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4 programs used most frequently as core</a:t>
            </a:r>
          </a:p>
          <a:p>
            <a:r>
              <a:rPr lang="en-US" dirty="0" smtClean="0"/>
              <a:t>McMillan/McGraw Hill, </a:t>
            </a:r>
          </a:p>
          <a:p>
            <a:r>
              <a:rPr lang="en-US" dirty="0" smtClean="0"/>
              <a:t>Scott </a:t>
            </a:r>
            <a:r>
              <a:rPr lang="en-US" dirty="0" err="1" smtClean="0"/>
              <a:t>Foresman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Rigby, </a:t>
            </a:r>
          </a:p>
          <a:p>
            <a:r>
              <a:rPr lang="en-US" dirty="0" smtClean="0"/>
              <a:t>Trophies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Is there a problem here?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Interventions</a:t>
            </a:r>
            <a:br>
              <a:rPr lang="en-US" b="1" dirty="0" smtClean="0"/>
            </a:br>
            <a:r>
              <a:rPr lang="en-US" b="1" dirty="0" smtClean="0"/>
              <a:t>2011-2012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en-US" b="1" dirty="0" smtClean="0"/>
              <a:t>Adding Additional Time</a:t>
            </a:r>
          </a:p>
          <a:p>
            <a:pPr lvl="0"/>
            <a:r>
              <a:rPr lang="en-US" b="1" dirty="0" smtClean="0"/>
              <a:t>Bringing Words to Life</a:t>
            </a:r>
          </a:p>
          <a:p>
            <a:pPr lvl="0"/>
            <a:r>
              <a:rPr lang="en-US" b="1" dirty="0" err="1" smtClean="0"/>
              <a:t>Earobic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Great Leaps</a:t>
            </a:r>
          </a:p>
          <a:p>
            <a:pPr lvl="0"/>
            <a:r>
              <a:rPr lang="en-US" b="1" dirty="0" smtClean="0"/>
              <a:t>Jolly Phonics</a:t>
            </a:r>
          </a:p>
          <a:p>
            <a:pPr lvl="0"/>
            <a:r>
              <a:rPr lang="en-US" b="1" dirty="0" err="1" smtClean="0"/>
              <a:t>Lexia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Michael </a:t>
            </a:r>
            <a:r>
              <a:rPr lang="en-US" b="1" dirty="0" err="1" smtClean="0"/>
              <a:t>Heggerty’s</a:t>
            </a:r>
            <a:r>
              <a:rPr lang="en-US" b="1" dirty="0" smtClean="0"/>
              <a:t> Phonemic Awareness</a:t>
            </a:r>
          </a:p>
          <a:p>
            <a:pPr lvl="0"/>
            <a:r>
              <a:rPr lang="en-US" b="1" dirty="0" smtClean="0"/>
              <a:t>Paths to Achieving Literacy Success</a:t>
            </a:r>
          </a:p>
          <a:p>
            <a:pPr lvl="0"/>
            <a:r>
              <a:rPr lang="en-US" b="1" dirty="0" smtClean="0"/>
              <a:t>Peer Assisted Learning Strategies (PALS)</a:t>
            </a:r>
          </a:p>
          <a:p>
            <a:r>
              <a:rPr lang="en-US" b="1" dirty="0" smtClean="0"/>
              <a:t>Quick Reads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en-US" b="1" dirty="0" smtClean="0"/>
              <a:t>Read 180</a:t>
            </a:r>
          </a:p>
          <a:p>
            <a:pPr lvl="0"/>
            <a:r>
              <a:rPr lang="en-US" b="1" dirty="0" smtClean="0"/>
              <a:t>Read Naturally</a:t>
            </a:r>
          </a:p>
          <a:p>
            <a:pPr lvl="0"/>
            <a:r>
              <a:rPr lang="en-US" b="1" dirty="0" smtClean="0"/>
              <a:t>Reading A to Z</a:t>
            </a:r>
          </a:p>
          <a:p>
            <a:pPr lvl="0"/>
            <a:r>
              <a:rPr lang="en-US" b="1" dirty="0" smtClean="0"/>
              <a:t>Reading Mastery</a:t>
            </a:r>
          </a:p>
          <a:p>
            <a:pPr lvl="0"/>
            <a:r>
              <a:rPr lang="en-US" b="1" dirty="0" smtClean="0"/>
              <a:t>Reading Recovery </a:t>
            </a:r>
          </a:p>
          <a:p>
            <a:pPr lvl="0"/>
            <a:r>
              <a:rPr lang="en-US" b="1" dirty="0" smtClean="0"/>
              <a:t>Road to the Code</a:t>
            </a:r>
          </a:p>
          <a:p>
            <a:pPr lvl="0"/>
            <a:r>
              <a:rPr lang="en-US" b="1" dirty="0" smtClean="0"/>
              <a:t>Six Minute Solution</a:t>
            </a:r>
          </a:p>
          <a:p>
            <a:pPr lvl="0"/>
            <a:r>
              <a:rPr lang="en-US" b="1" dirty="0" smtClean="0"/>
              <a:t>SLANT system</a:t>
            </a:r>
          </a:p>
          <a:p>
            <a:pPr lvl="0"/>
            <a:r>
              <a:rPr lang="en-US" b="1" dirty="0" smtClean="0"/>
              <a:t>Soliloquy Software </a:t>
            </a:r>
          </a:p>
          <a:p>
            <a:pPr lvl="0"/>
            <a:r>
              <a:rPr lang="en-US" b="1" dirty="0" smtClean="0"/>
              <a:t>Spire/Orton </a:t>
            </a:r>
            <a:r>
              <a:rPr lang="en-US" b="1" dirty="0" err="1" smtClean="0"/>
              <a:t>Gillingham</a:t>
            </a:r>
            <a:r>
              <a:rPr lang="en-US" b="1" dirty="0" smtClean="0"/>
              <a:t> </a:t>
            </a:r>
          </a:p>
          <a:p>
            <a:pPr lvl="0"/>
            <a:r>
              <a:rPr lang="en-US" b="1" dirty="0" smtClean="0"/>
              <a:t>Wilson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by Grade Level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434454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05263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by Grade Level</a:t>
            </a:r>
            <a:br>
              <a:rPr lang="en-US" dirty="0" smtClean="0"/>
            </a:br>
            <a:r>
              <a:rPr lang="en-US" dirty="0" smtClean="0"/>
              <a:t>2011 and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119201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224332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by Grade Level</a:t>
            </a:r>
            <a:br>
              <a:rPr lang="en-US" dirty="0" smtClean="0"/>
            </a:br>
            <a:r>
              <a:rPr lang="en-US" dirty="0" smtClean="0"/>
              <a:t>2010-2011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1770182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2171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Compile a statewide  inventory of reading programs </a:t>
            </a:r>
          </a:p>
          <a:p>
            <a:r>
              <a:rPr lang="en-US" dirty="0" smtClean="0"/>
              <a:t>Make the results available to school districts and the  public. </a:t>
            </a:r>
          </a:p>
          <a:p>
            <a:r>
              <a:rPr lang="en-US" dirty="0" smtClean="0"/>
              <a:t>Help districts in researching programs</a:t>
            </a:r>
          </a:p>
          <a:p>
            <a:r>
              <a:rPr lang="en-US" dirty="0" smtClean="0"/>
              <a:t>Help districts in planning staff development</a:t>
            </a:r>
          </a:p>
          <a:p>
            <a:r>
              <a:rPr lang="en-US" dirty="0" smtClean="0"/>
              <a:t>Help colleges of education in preparing pre-service teachers for what they will meet in their schools</a:t>
            </a:r>
          </a:p>
          <a:p>
            <a:r>
              <a:rPr lang="en-US" dirty="0" smtClean="0"/>
              <a:t>Help educational researchers</a:t>
            </a:r>
          </a:p>
          <a:p>
            <a:r>
              <a:rPr lang="en-US" dirty="0" smtClean="0"/>
              <a:t>Help professional staff developers, among others. </a:t>
            </a:r>
          </a:p>
          <a:p>
            <a:r>
              <a:rPr lang="en-US" dirty="0" smtClean="0"/>
              <a:t>Additional  comments from audience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 by Grade Level</a:t>
            </a:r>
            <a:br>
              <a:rPr lang="en-US" dirty="0" smtClean="0"/>
            </a:br>
            <a:r>
              <a:rPr lang="en-US" dirty="0" smtClean="0"/>
              <a:t>2011-2012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8254174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1904673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by Group</a:t>
            </a:r>
            <a:br>
              <a:rPr lang="en-US" dirty="0" smtClean="0"/>
            </a:br>
            <a:r>
              <a:rPr lang="en-US" dirty="0" smtClean="0"/>
              <a:t>2011-2012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662331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377221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by Group</a:t>
            </a:r>
            <a:br>
              <a:rPr lang="en-US" dirty="0" smtClean="0"/>
            </a:br>
            <a:r>
              <a:rPr lang="en-US" dirty="0" smtClean="0"/>
              <a:t>2011-2012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626144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422884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Interventions by </a:t>
            </a:r>
            <a:r>
              <a:rPr lang="en-US" dirty="0" smtClean="0"/>
              <a:t>Group</a:t>
            </a:r>
            <a:br>
              <a:rPr lang="en-US" dirty="0" smtClean="0"/>
            </a:br>
            <a:r>
              <a:rPr lang="en-US" dirty="0" smtClean="0"/>
              <a:t>2011-2012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252471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4026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Observations about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dirty="0" smtClean="0"/>
              <a:t>Most </a:t>
            </a:r>
            <a:r>
              <a:rPr lang="en-US" dirty="0" err="1" smtClean="0"/>
              <a:t>freqently</a:t>
            </a:r>
            <a:r>
              <a:rPr lang="en-US" dirty="0" smtClean="0"/>
              <a:t> used interventions were 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Heggerty</a:t>
            </a:r>
            <a:endParaRPr lang="en-US" dirty="0" smtClean="0"/>
          </a:p>
          <a:p>
            <a:r>
              <a:rPr lang="en-US" dirty="0" smtClean="0"/>
              <a:t>Reading A-Z</a:t>
            </a:r>
          </a:p>
          <a:p>
            <a:r>
              <a:rPr lang="en-US" dirty="0" smtClean="0"/>
              <a:t>6 minute solutions, </a:t>
            </a:r>
          </a:p>
          <a:p>
            <a:r>
              <a:rPr lang="en-US" dirty="0" err="1" smtClean="0"/>
              <a:t>Earobics</a:t>
            </a:r>
            <a:r>
              <a:rPr lang="en-US" dirty="0" smtClean="0"/>
              <a:t>,  </a:t>
            </a:r>
          </a:p>
          <a:p>
            <a:r>
              <a:rPr lang="en-US" dirty="0" err="1" smtClean="0"/>
              <a:t>Lexia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Adding more time</a:t>
            </a:r>
          </a:p>
          <a:p>
            <a:pPr>
              <a:buNone/>
            </a:pPr>
            <a:r>
              <a:rPr lang="en-US" dirty="0" smtClean="0"/>
              <a:t>Does Reading A-Z belong in this category?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Research Insights/Comments by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To make any statistically significant correlations we need a sample of at least 100 districts.</a:t>
            </a:r>
          </a:p>
          <a:p>
            <a:r>
              <a:rPr lang="en-US" sz="2800" dirty="0" smtClean="0"/>
              <a:t>Change in demographics from year 1 to 2</a:t>
            </a:r>
          </a:p>
          <a:p>
            <a:r>
              <a:rPr lang="en-US" sz="2800" dirty="0" smtClean="0"/>
              <a:t>AIMS web overtaking DIBELS</a:t>
            </a:r>
          </a:p>
          <a:p>
            <a:r>
              <a:rPr lang="en-US" sz="2800" dirty="0" smtClean="0"/>
              <a:t>We saw 4 core programs – McMillan/McGraw Hill, Scott </a:t>
            </a:r>
            <a:r>
              <a:rPr lang="en-US" sz="2800" dirty="0" err="1" smtClean="0"/>
              <a:t>Foresman</a:t>
            </a:r>
            <a:r>
              <a:rPr lang="en-US" sz="2800" dirty="0" smtClean="0"/>
              <a:t>, Rigby, and Trophies – used most frequently</a:t>
            </a:r>
          </a:p>
          <a:p>
            <a:r>
              <a:rPr lang="en-US" sz="2800" dirty="0" smtClean="0"/>
              <a:t>Most </a:t>
            </a:r>
            <a:r>
              <a:rPr lang="en-US" sz="2800" dirty="0" err="1" smtClean="0"/>
              <a:t>freqently</a:t>
            </a:r>
            <a:r>
              <a:rPr lang="en-US" sz="2800" dirty="0" smtClean="0"/>
              <a:t> used interventions were M. </a:t>
            </a:r>
            <a:r>
              <a:rPr lang="en-US" sz="2800" dirty="0" err="1" smtClean="0"/>
              <a:t>Heggerty</a:t>
            </a:r>
            <a:r>
              <a:rPr lang="en-US" sz="2800" dirty="0" smtClean="0"/>
              <a:t>, Reading A-Z, 6 minute solutions, </a:t>
            </a:r>
            <a:r>
              <a:rPr lang="en-US" sz="2800" dirty="0" err="1" smtClean="0"/>
              <a:t>Earobics</a:t>
            </a:r>
            <a:r>
              <a:rPr lang="en-US" sz="2800" dirty="0" smtClean="0"/>
              <a:t>,  </a:t>
            </a:r>
            <a:r>
              <a:rPr lang="en-US" sz="2800" dirty="0" err="1" smtClean="0"/>
              <a:t>Lexia</a:t>
            </a:r>
            <a:r>
              <a:rPr lang="en-US" sz="2800" dirty="0" smtClean="0"/>
              <a:t>, Adding more time</a:t>
            </a:r>
          </a:p>
          <a:p>
            <a:r>
              <a:rPr lang="en-US" sz="2800" dirty="0" smtClean="0"/>
              <a:t>Need to add question about satisfaction.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Observations, Questions, and </a:t>
            </a:r>
            <a:r>
              <a:rPr lang="en-US" dirty="0" err="1" smtClean="0"/>
              <a:t>Suggestons</a:t>
            </a:r>
            <a:r>
              <a:rPr lang="en-US" dirty="0" smtClean="0"/>
              <a:t> by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Wiki Page</a:t>
            </a:r>
            <a:endParaRPr lang="en-US" dirty="0"/>
          </a:p>
        </p:txBody>
      </p:sp>
      <p:pic>
        <p:nvPicPr>
          <p:cNvPr id="6" name="Content Placeholder 5" descr="Screen shot 2012-03-08 at 9.41.23 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3" r="-183"/>
          <a:stretch>
            <a:fillRect/>
          </a:stretch>
        </p:blipFill>
        <p:spPr>
          <a:xfrm>
            <a:off x="1219200" y="1600200"/>
            <a:ext cx="7467600" cy="4525963"/>
          </a:xfrm>
        </p:spPr>
      </p:pic>
      <p:cxnSp>
        <p:nvCxnSpPr>
          <p:cNvPr id="7" name="Straight Connector 6"/>
          <p:cNvCxnSpPr/>
          <p:nvPr/>
        </p:nvCxnSpPr>
        <p:spPr>
          <a:xfrm>
            <a:off x="1752600" y="838200"/>
            <a:ext cx="822960" cy="82296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67000" y="37338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2286000" y="39624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3-08 at 9.39.23 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More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 smtClean="0"/>
              <a:t>Expand demographic range of districts</a:t>
            </a:r>
          </a:p>
          <a:p>
            <a:r>
              <a:rPr lang="en-US" dirty="0" smtClean="0"/>
              <a:t>Explore correlations between interventions and student achievement  (Any gains?)</a:t>
            </a:r>
          </a:p>
          <a:p>
            <a:r>
              <a:rPr lang="en-US" dirty="0" smtClean="0"/>
              <a:t>Rate satisfaction with assessment usage -</a:t>
            </a:r>
          </a:p>
          <a:p>
            <a:r>
              <a:rPr lang="en-US" dirty="0" smtClean="0"/>
              <a:t>Identify researched based interventions </a:t>
            </a:r>
          </a:p>
          <a:p>
            <a:r>
              <a:rPr lang="en-US" dirty="0" smtClean="0"/>
              <a:t>Find ways to make updated information available</a:t>
            </a:r>
          </a:p>
          <a:p>
            <a:r>
              <a:rPr lang="en-US" dirty="0" smtClean="0"/>
              <a:t>Elicit and incorporate audience suggestions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Workshop Evaluation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What was most helpful?</a:t>
            </a:r>
          </a:p>
          <a:p>
            <a:r>
              <a:rPr lang="en-US" dirty="0" smtClean="0"/>
              <a:t>What would have made this more helpful?</a:t>
            </a:r>
          </a:p>
          <a:p>
            <a:r>
              <a:rPr lang="en-US" dirty="0" smtClean="0"/>
              <a:t>Should this survey be continued?</a:t>
            </a:r>
          </a:p>
          <a:p>
            <a:r>
              <a:rPr lang="en-US" dirty="0" smtClean="0"/>
              <a:t>If yes, what suggestions do you have to change it or increase participation?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</TotalTime>
  <Words>1009</Words>
  <Application>Microsoft Macintosh PowerPoint</Application>
  <PresentationFormat>On-screen Show (4:3)</PresentationFormat>
  <Paragraphs>251</Paragraphs>
  <Slides>60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K-5/6 Reading Practices Inventory for Selected Illinois School Districts: Preliminary Results, Research Insights, and Audience Discussion</vt:lpstr>
      <vt:lpstr>Special Acknowledgment</vt:lpstr>
      <vt:lpstr>Handouts</vt:lpstr>
      <vt:lpstr>Agenda</vt:lpstr>
      <vt:lpstr>Goals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Participating Districts 2011and 2012</vt:lpstr>
      <vt:lpstr>Slide 24</vt:lpstr>
      <vt:lpstr>Slide 25</vt:lpstr>
      <vt:lpstr>2011 and Illinois Comparison</vt:lpstr>
      <vt:lpstr>2012 and Illinois Comparison</vt:lpstr>
      <vt:lpstr>Total and Illinois Comparison</vt:lpstr>
      <vt:lpstr>Demographics for Both Years</vt:lpstr>
      <vt:lpstr>Assessments Used 2011 and 2012</vt:lpstr>
      <vt:lpstr>Slide 31</vt:lpstr>
      <vt:lpstr>2012 Assessments (11 districts)</vt:lpstr>
      <vt:lpstr>2012 Assessments (11 districts)</vt:lpstr>
      <vt:lpstr>2012 Assessments</vt:lpstr>
      <vt:lpstr>2012 Assessments 11 districts</vt:lpstr>
      <vt:lpstr>Combined Assessments (34 districts) 2011 and 2012</vt:lpstr>
      <vt:lpstr>Combined Assessments of 34 districts 2011 and 2012</vt:lpstr>
      <vt:lpstr>Combined Assessments of 34 districts 2011 and 2012</vt:lpstr>
      <vt:lpstr>Combined Assessments 2011-2012</vt:lpstr>
      <vt:lpstr>Observations about Assessments</vt:lpstr>
      <vt:lpstr>Core Programs Used in 34 Districts 2011 and 2012</vt:lpstr>
      <vt:lpstr>District Use of Core Programs  2011 and 2012</vt:lpstr>
      <vt:lpstr>District Use of Core Programs 2011 and 2012</vt:lpstr>
      <vt:lpstr>District Use of Core Programs  2011 and 2012</vt:lpstr>
      <vt:lpstr>Observations about programs used as core</vt:lpstr>
      <vt:lpstr>Interventions 2011-2012</vt:lpstr>
      <vt:lpstr>Interventions by Grade Level 2011 and 2012</vt:lpstr>
      <vt:lpstr>Interventions by Grade Level 2011 and 2012</vt:lpstr>
      <vt:lpstr>Interventions by Grade Level 2010-2011</vt:lpstr>
      <vt:lpstr>Intervention by Grade Level 2011-2012 </vt:lpstr>
      <vt:lpstr>Interventions by Group 2011-2012</vt:lpstr>
      <vt:lpstr>Interventions by Group 2011-2012</vt:lpstr>
      <vt:lpstr>Interventions by Group 2011-2012</vt:lpstr>
      <vt:lpstr>Observations about Interventions</vt:lpstr>
      <vt:lpstr>Research Insights/Comments by Committee</vt:lpstr>
      <vt:lpstr>Observations, Questions, and Suggestons by Audience</vt:lpstr>
      <vt:lpstr>Getting to Wiki Page</vt:lpstr>
      <vt:lpstr>Slide 58</vt:lpstr>
      <vt:lpstr>More to Do…</vt:lpstr>
      <vt:lpstr>Workshop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J Fero</dc:creator>
  <cp:lastModifiedBy>J Smith</cp:lastModifiedBy>
  <cp:revision>149</cp:revision>
  <dcterms:created xsi:type="dcterms:W3CDTF">2012-03-19T01:55:57Z</dcterms:created>
  <dcterms:modified xsi:type="dcterms:W3CDTF">2012-03-19T01:56:27Z</dcterms:modified>
</cp:coreProperties>
</file>